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6" r:id="rId3"/>
    <p:sldId id="263" r:id="rId4"/>
    <p:sldId id="266" r:id="rId5"/>
    <p:sldId id="279" r:id="rId6"/>
    <p:sldId id="275" r:id="rId7"/>
    <p:sldId id="268" r:id="rId8"/>
    <p:sldId id="280" r:id="rId9"/>
    <p:sldId id="271" r:id="rId10"/>
    <p:sldId id="273" r:id="rId11"/>
    <p:sldId id="270" r:id="rId12"/>
    <p:sldId id="272" r:id="rId13"/>
    <p:sldId id="274" r:id="rId14"/>
    <p:sldId id="278" r:id="rId15"/>
    <p:sldId id="267" r:id="rId16"/>
    <p:sldId id="269" r:id="rId17"/>
    <p:sldId id="258" r:id="rId18"/>
    <p:sldId id="265" r:id="rId19"/>
    <p:sldId id="262" r:id="rId20"/>
    <p:sldId id="257" r:id="rId21"/>
    <p:sldId id="260" r:id="rId22"/>
    <p:sldId id="261" r:id="rId23"/>
    <p:sldId id="259"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2" d="100"/>
          <a:sy n="52" d="100"/>
        </p:scale>
        <p:origin x="112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286B-F7E9-2649-C692-920A0796B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C73A4E-443F-BD0D-EC96-7394113C77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72D020-AEDC-6628-7552-CC39A9FE0BAC}"/>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5" name="Footer Placeholder 4">
            <a:extLst>
              <a:ext uri="{FF2B5EF4-FFF2-40B4-BE49-F238E27FC236}">
                <a16:creationId xmlns:a16="http://schemas.microsoft.com/office/drawing/2014/main" id="{FA1AF309-8CB4-DF29-7B05-BCF3C3521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64CE1-6696-FA00-973C-102A812B6B2B}"/>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825631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60E0F-ACD3-4440-8812-BFE4691DEE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378A0A-2F4E-626B-E46B-73AF929A34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502B8-A96E-8E56-3C7D-7B0556F967E6}"/>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5" name="Footer Placeholder 4">
            <a:extLst>
              <a:ext uri="{FF2B5EF4-FFF2-40B4-BE49-F238E27FC236}">
                <a16:creationId xmlns:a16="http://schemas.microsoft.com/office/drawing/2014/main" id="{D8C71716-D7D8-09CE-497A-BE697E6AA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41D4F-9B69-DD6A-8700-77756C06B44B}"/>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46050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E14E0A-5D9E-4A8E-5274-235B05B89C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805FDA-310F-2B7D-1C3E-611900E0EB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3BEAE-7664-2A75-5598-B3AC59888CAD}"/>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5" name="Footer Placeholder 4">
            <a:extLst>
              <a:ext uri="{FF2B5EF4-FFF2-40B4-BE49-F238E27FC236}">
                <a16:creationId xmlns:a16="http://schemas.microsoft.com/office/drawing/2014/main" id="{4B94DDA7-E738-E354-737A-E5883C2A2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C066A-6782-252F-4196-D72642664326}"/>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349449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6057-639F-AF3B-9E9D-94F1249660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5C8-0EC3-9ED6-F370-E0B70EAD93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FDBEA9-DBF9-F3DD-F69F-B06659E964DC}"/>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5" name="Footer Placeholder 4">
            <a:extLst>
              <a:ext uri="{FF2B5EF4-FFF2-40B4-BE49-F238E27FC236}">
                <a16:creationId xmlns:a16="http://schemas.microsoft.com/office/drawing/2014/main" id="{E07F2154-0583-3606-2DAF-54F273962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BA0EB-D571-B029-1C8F-9455F7A8AFEF}"/>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82696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46FE-6ED6-F0CE-6F4D-1CB617577C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26F359-0105-99B7-4738-7C43B394B4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2F4C0E-9FF2-6637-2C39-FF53D97BFA5E}"/>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5" name="Footer Placeholder 4">
            <a:extLst>
              <a:ext uri="{FF2B5EF4-FFF2-40B4-BE49-F238E27FC236}">
                <a16:creationId xmlns:a16="http://schemas.microsoft.com/office/drawing/2014/main" id="{11FF11EB-85AA-D0C7-8D33-13C8CD480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B116B-5AF7-DF14-BBE8-BB209F5322AD}"/>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411549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61E6-421E-C7D4-3209-2E1C69E53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F0580-9C65-8D0A-350D-7506B32F0C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F5F218-5572-D86C-0433-01670C00BA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AF7B7D-6147-CA33-61D7-BBC4A5178C78}"/>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6" name="Footer Placeholder 5">
            <a:extLst>
              <a:ext uri="{FF2B5EF4-FFF2-40B4-BE49-F238E27FC236}">
                <a16:creationId xmlns:a16="http://schemas.microsoft.com/office/drawing/2014/main" id="{D2C1C984-72B3-6F51-4B8A-6135E3444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734C6-0D5C-4949-53F2-29A323B77E96}"/>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2619497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1971-29B4-0FAF-E287-9497E94A35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4FDD1B-0E66-776A-F7DF-FB9E01D41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38B82-3491-C9C9-ACCB-CF40C966B8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7DD85D-9B90-9FEB-D136-2ABB3B16F1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8EDBB-E6F8-BEC7-DA5B-A856A33A74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F1F1BF-E87C-5ECA-7571-4255F42B3A0D}"/>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8" name="Footer Placeholder 7">
            <a:extLst>
              <a:ext uri="{FF2B5EF4-FFF2-40B4-BE49-F238E27FC236}">
                <a16:creationId xmlns:a16="http://schemas.microsoft.com/office/drawing/2014/main" id="{334B549A-3535-A6E4-FA3B-6DBA1C509C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5317D9-6161-E846-E36E-942598949358}"/>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81051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176B-2F0E-E044-057D-0C1FC34CDC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67DB3-4B3A-5202-8BA6-7C470C024165}"/>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4" name="Footer Placeholder 3">
            <a:extLst>
              <a:ext uri="{FF2B5EF4-FFF2-40B4-BE49-F238E27FC236}">
                <a16:creationId xmlns:a16="http://schemas.microsoft.com/office/drawing/2014/main" id="{E836CF13-37B3-EFD5-5435-B33793FC6E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C27F38-DA6C-19D1-67E9-8457DE72774A}"/>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562563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26FB7-CE8D-ECF2-A50C-F3A9B1A8C711}"/>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3" name="Footer Placeholder 2">
            <a:extLst>
              <a:ext uri="{FF2B5EF4-FFF2-40B4-BE49-F238E27FC236}">
                <a16:creationId xmlns:a16="http://schemas.microsoft.com/office/drawing/2014/main" id="{0D81ACD7-991A-5D13-85C5-E64CA8C1E4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6CDBE1-31CF-415A-45F6-8F62ED091C24}"/>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5558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F96A-5E38-3F1A-A774-CEDED07B7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DCD936-9AA2-6CEF-DDCA-639F0445C7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867BB2-385E-A1FF-8303-5805BE1B5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C3646-E195-ABEE-4D47-843954102C17}"/>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6" name="Footer Placeholder 5">
            <a:extLst>
              <a:ext uri="{FF2B5EF4-FFF2-40B4-BE49-F238E27FC236}">
                <a16:creationId xmlns:a16="http://schemas.microsoft.com/office/drawing/2014/main" id="{CDF42592-E27E-03FC-4EF5-E862CAE8D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03D84E-900F-67CE-4C93-5784AFD538C6}"/>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3039728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A26B-7A90-F2DA-D50E-53B551FC73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502910-D288-0BEC-ED60-5615F720F1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B227A7-82A0-71B4-9676-93C1032AF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D56372-1ECF-0C9A-C07E-7C8E01C212E8}"/>
              </a:ext>
            </a:extLst>
          </p:cNvPr>
          <p:cNvSpPr>
            <a:spLocks noGrp="1"/>
          </p:cNvSpPr>
          <p:nvPr>
            <p:ph type="dt" sz="half" idx="10"/>
          </p:nvPr>
        </p:nvSpPr>
        <p:spPr/>
        <p:txBody>
          <a:bodyPr/>
          <a:lstStyle/>
          <a:p>
            <a:fld id="{59D42C0B-D54C-41EC-B7D4-EBF5A2B79BF9}" type="datetimeFigureOut">
              <a:rPr lang="en-US" smtClean="0"/>
              <a:t>2/6/2025</a:t>
            </a:fld>
            <a:endParaRPr lang="en-US"/>
          </a:p>
        </p:txBody>
      </p:sp>
      <p:sp>
        <p:nvSpPr>
          <p:cNvPr id="6" name="Footer Placeholder 5">
            <a:extLst>
              <a:ext uri="{FF2B5EF4-FFF2-40B4-BE49-F238E27FC236}">
                <a16:creationId xmlns:a16="http://schemas.microsoft.com/office/drawing/2014/main" id="{8EA1567E-FD19-967A-1208-D33FF76A9C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A83DD-4CED-3223-D8CA-AB8347926622}"/>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60729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726D6-3B50-30CB-E523-98E2FE17E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EBB84F-A5D3-A327-157F-0562C4E385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0AF91-584F-5CEA-911F-E5779F7B8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42C0B-D54C-41EC-B7D4-EBF5A2B79BF9}" type="datetimeFigureOut">
              <a:rPr lang="en-US" smtClean="0"/>
              <a:t>2/6/2025</a:t>
            </a:fld>
            <a:endParaRPr lang="en-US"/>
          </a:p>
        </p:txBody>
      </p:sp>
      <p:sp>
        <p:nvSpPr>
          <p:cNvPr id="5" name="Footer Placeholder 4">
            <a:extLst>
              <a:ext uri="{FF2B5EF4-FFF2-40B4-BE49-F238E27FC236}">
                <a16:creationId xmlns:a16="http://schemas.microsoft.com/office/drawing/2014/main" id="{40758AD5-5F44-C57E-A355-2FC96B8ED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23BFCE-698B-26D7-DDC9-F57C48E685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449EB-D057-46B0-9868-00588BAFAA93}" type="slidenum">
              <a:rPr lang="en-US" smtClean="0"/>
              <a:t>‹#›</a:t>
            </a:fld>
            <a:endParaRPr lang="en-US"/>
          </a:p>
        </p:txBody>
      </p:sp>
    </p:spTree>
    <p:extLst>
      <p:ext uri="{BB962C8B-B14F-4D97-AF65-F5344CB8AC3E}">
        <p14:creationId xmlns:p14="http://schemas.microsoft.com/office/powerpoint/2010/main" val="1766577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ANb9AQYFA94"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shorts/MWg04jsNWcA"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ANb9AQYFA94"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www.weather.gov/source/zhu/ZHU_Training_Page/Miscellaneous/Divergence/divergence.html#:~:text=Convergence%20in%20the%20upper%20troposphere,near%20surface%20high%20pressure%20areas"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s://www.noaa.gov/jetstream/upper-air-charts/basic-wave-patterns#:~:text=Low%2Dpressure%20troughs%20are%20identified,ridge%20and%20the%20downwind%20trough"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Precipitation" TargetMode="External"/><Relationship Id="rId3" Type="http://schemas.openxmlformats.org/officeDocument/2006/relationships/hyperlink" Target="https://en.wikipedia.org/wiki/Atmosphere" TargetMode="External"/><Relationship Id="rId7" Type="http://schemas.openxmlformats.org/officeDocument/2006/relationships/hyperlink" Target="https://en.wikipedia.org/wiki/Cloud" TargetMode="External"/><Relationship Id="rId2" Type="http://schemas.openxmlformats.org/officeDocument/2006/relationships/hyperlink" Target="https://en.wikipedia.org/wiki/Meteorology" TargetMode="External"/><Relationship Id="rId1" Type="http://schemas.openxmlformats.org/officeDocument/2006/relationships/slideLayout" Target="../slideLayouts/slideLayout2.xml"/><Relationship Id="rId6" Type="http://schemas.openxmlformats.org/officeDocument/2006/relationships/hyperlink" Target="https://en.wikipedia.org/wiki/Convergence_zone#cite_note-HK-1" TargetMode="External"/><Relationship Id="rId5" Type="http://schemas.openxmlformats.org/officeDocument/2006/relationships/hyperlink" Target="https://en.wikipedia.org/wiki/Weather" TargetMode="External"/><Relationship Id="rId10" Type="http://schemas.openxmlformats.org/officeDocument/2006/relationships/hyperlink" Target="https://www.weather.gov/source/zhu/ZHU_Training_Page/Miscellaneous/Divergence/divergence.html#:~:text=If%20convergence%20is%20occurring%20in,improving%20weather%20with%20increased%20stability" TargetMode="External"/><Relationship Id="rId4" Type="http://schemas.openxmlformats.org/officeDocument/2006/relationships/hyperlink" Target="https://en.wikipedia.org/wiki/Prevailing_winds" TargetMode="External"/><Relationship Id="rId9" Type="http://schemas.openxmlformats.org/officeDocument/2006/relationships/hyperlink" Target="https://en.wikipedia.org/wiki/Convergence_zon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weather.gov/source/zhu/ZHU_Training_Page/Miscellaneous/Divergence/divergence.html#:~:text=If%20convergence%20is%20occurring%20in,improving%20weather%20with%20increased%20stability"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ANb9AQYFA94"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5E9-180B-7ACF-B225-B11F1776FDF2}"/>
              </a:ext>
            </a:extLst>
          </p:cNvPr>
          <p:cNvSpPr>
            <a:spLocks noGrp="1"/>
          </p:cNvSpPr>
          <p:nvPr>
            <p:ph type="title"/>
          </p:nvPr>
        </p:nvSpPr>
        <p:spPr/>
        <p:txBody>
          <a:bodyPr/>
          <a:lstStyle/>
          <a:p>
            <a:r>
              <a:rPr lang="en-US" dirty="0"/>
              <a:t>Upper-level Flow, Convergence, Divergence, and Rossby Waves in the NEBs Jet</a:t>
            </a:r>
          </a:p>
        </p:txBody>
      </p:sp>
      <p:sp>
        <p:nvSpPr>
          <p:cNvPr id="3" name="Text Placeholder 2">
            <a:extLst>
              <a:ext uri="{FF2B5EF4-FFF2-40B4-BE49-F238E27FC236}">
                <a16:creationId xmlns:a16="http://schemas.microsoft.com/office/drawing/2014/main" id="{36564710-8F67-84D9-1768-69DBE37C55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183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C347-1EDF-7EC0-F486-233B376CB4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B9C111-D234-43B5-7970-71F993F7F6EF}"/>
              </a:ext>
            </a:extLst>
          </p:cNvPr>
          <p:cNvSpPr>
            <a:spLocks noGrp="1"/>
          </p:cNvSpPr>
          <p:nvPr>
            <p:ph idx="1"/>
          </p:nvPr>
        </p:nvSpPr>
        <p:spPr>
          <a:xfrm>
            <a:off x="838200" y="1825625"/>
            <a:ext cx="5257800" cy="4351338"/>
          </a:xfrm>
        </p:spPr>
        <p:txBody>
          <a:bodyPr/>
          <a:lstStyle/>
          <a:p>
            <a:r>
              <a:rPr lang="en-US" dirty="0"/>
              <a:t>t</a:t>
            </a:r>
          </a:p>
        </p:txBody>
      </p:sp>
      <p:pic>
        <p:nvPicPr>
          <p:cNvPr id="3074" name="Picture 2" descr="Jupiter">
            <a:extLst>
              <a:ext uri="{FF2B5EF4-FFF2-40B4-BE49-F238E27FC236}">
                <a16:creationId xmlns:a16="http://schemas.microsoft.com/office/drawing/2014/main" id="{0FCB73CA-F4D0-B1A0-3A5A-4961451B3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361" y="1275907"/>
            <a:ext cx="8187402" cy="5458268"/>
          </a:xfrm>
          <a:prstGeom prst="rect">
            <a:avLst/>
          </a:prstGeom>
          <a:noFill/>
          <a:extLst>
            <a:ext uri="{909E8E84-426E-40DD-AFC4-6F175D3DCCD1}">
              <a14:hiddenFill xmlns:a14="http://schemas.microsoft.com/office/drawing/2010/main">
                <a:solidFill>
                  <a:srgbClr val="FFFFFF"/>
                </a:solidFill>
              </a14:hiddenFill>
            </a:ext>
          </a:extLst>
        </p:spPr>
      </p:pic>
      <p:sp>
        <p:nvSpPr>
          <p:cNvPr id="4" name="Arc 3">
            <a:extLst>
              <a:ext uri="{FF2B5EF4-FFF2-40B4-BE49-F238E27FC236}">
                <a16:creationId xmlns:a16="http://schemas.microsoft.com/office/drawing/2014/main" id="{3FB6872D-DBB5-B66D-8644-1D7312F1C858}"/>
              </a:ext>
            </a:extLst>
          </p:cNvPr>
          <p:cNvSpPr>
            <a:spLocks noChangeAspect="1"/>
          </p:cNvSpPr>
          <p:nvPr/>
        </p:nvSpPr>
        <p:spPr>
          <a:xfrm>
            <a:off x="9970574" y="3755231"/>
            <a:ext cx="457200" cy="45720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DE24770F-07BE-FCAE-A916-D9F75DA585D5}"/>
              </a:ext>
            </a:extLst>
          </p:cNvPr>
          <p:cNvSpPr>
            <a:spLocks noChangeAspect="1"/>
          </p:cNvSpPr>
          <p:nvPr/>
        </p:nvSpPr>
        <p:spPr>
          <a:xfrm>
            <a:off x="7804687" y="3298031"/>
            <a:ext cx="457200" cy="45720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14596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DEF7-4631-0B51-9B76-AECD51CFB955}"/>
              </a:ext>
            </a:extLst>
          </p:cNvPr>
          <p:cNvSpPr>
            <a:spLocks noGrp="1"/>
          </p:cNvSpPr>
          <p:nvPr>
            <p:ph type="title"/>
          </p:nvPr>
        </p:nvSpPr>
        <p:spPr/>
        <p:txBody>
          <a:bodyPr/>
          <a:lstStyle/>
          <a:p>
            <a:r>
              <a:rPr lang="en-US" dirty="0"/>
              <a:t>See Lauer </a:t>
            </a:r>
            <a:r>
              <a:rPr lang="en-US" dirty="0" err="1"/>
              <a:t>Linkedin</a:t>
            </a:r>
            <a:r>
              <a:rPr lang="en-US" dirty="0"/>
              <a:t> chat on Hurricanes, Jet Streaks, and Ekman transport</a:t>
            </a:r>
          </a:p>
        </p:txBody>
      </p:sp>
      <p:pic>
        <p:nvPicPr>
          <p:cNvPr id="5" name="Picture 4">
            <a:extLst>
              <a:ext uri="{FF2B5EF4-FFF2-40B4-BE49-F238E27FC236}">
                <a16:creationId xmlns:a16="http://schemas.microsoft.com/office/drawing/2014/main" id="{1F8AE484-D6A1-2D09-392B-A8768A943147}"/>
              </a:ext>
            </a:extLst>
          </p:cNvPr>
          <p:cNvPicPr>
            <a:picLocks noChangeAspect="1"/>
          </p:cNvPicPr>
          <p:nvPr/>
        </p:nvPicPr>
        <p:blipFill>
          <a:blip r:embed="rId2"/>
          <a:stretch>
            <a:fillRect/>
          </a:stretch>
        </p:blipFill>
        <p:spPr>
          <a:xfrm>
            <a:off x="5501564" y="1714500"/>
            <a:ext cx="6208088" cy="4457700"/>
          </a:xfrm>
          <a:prstGeom prst="rect">
            <a:avLst/>
          </a:prstGeom>
        </p:spPr>
      </p:pic>
      <p:sp>
        <p:nvSpPr>
          <p:cNvPr id="6" name="Content Placeholder 2">
            <a:extLst>
              <a:ext uri="{FF2B5EF4-FFF2-40B4-BE49-F238E27FC236}">
                <a16:creationId xmlns:a16="http://schemas.microsoft.com/office/drawing/2014/main" id="{C7A2CD6C-8577-1790-732F-83F268801A48}"/>
              </a:ext>
            </a:extLst>
          </p:cNvPr>
          <p:cNvSpPr txBox="1">
            <a:spLocks/>
          </p:cNvSpPr>
          <p:nvPr/>
        </p:nvSpPr>
        <p:spPr>
          <a:xfrm>
            <a:off x="838200" y="1825625"/>
            <a:ext cx="3921690" cy="16033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“Cyclonic” storms like hurricanes actually have anti-cyclonic flow at or above the cloud tops.</a:t>
            </a:r>
          </a:p>
        </p:txBody>
      </p:sp>
      <p:sp>
        <p:nvSpPr>
          <p:cNvPr id="8" name="TextBox 7">
            <a:extLst>
              <a:ext uri="{FF2B5EF4-FFF2-40B4-BE49-F238E27FC236}">
                <a16:creationId xmlns:a16="http://schemas.microsoft.com/office/drawing/2014/main" id="{3F73EC3B-AB16-A70B-8923-1ABCAE83EA85}"/>
              </a:ext>
            </a:extLst>
          </p:cNvPr>
          <p:cNvSpPr txBox="1"/>
          <p:nvPr/>
        </p:nvSpPr>
        <p:spPr>
          <a:xfrm>
            <a:off x="838200" y="6308209"/>
            <a:ext cx="6096000" cy="369332"/>
          </a:xfrm>
          <a:prstGeom prst="rect">
            <a:avLst/>
          </a:prstGeom>
          <a:noFill/>
        </p:spPr>
        <p:txBody>
          <a:bodyPr wrap="square">
            <a:spAutoFit/>
          </a:bodyPr>
          <a:lstStyle/>
          <a:p>
            <a:r>
              <a:rPr lang="en-US" dirty="0">
                <a:hlinkClick r:id="rId3"/>
              </a:rPr>
              <a:t>https://youtu.be/ANb9AQYFA94</a:t>
            </a:r>
            <a:r>
              <a:rPr lang="en-US" dirty="0"/>
              <a:t> </a:t>
            </a:r>
          </a:p>
        </p:txBody>
      </p:sp>
      <p:pic>
        <p:nvPicPr>
          <p:cNvPr id="10" name="Picture 9">
            <a:extLst>
              <a:ext uri="{FF2B5EF4-FFF2-40B4-BE49-F238E27FC236}">
                <a16:creationId xmlns:a16="http://schemas.microsoft.com/office/drawing/2014/main" id="{6FEA74D6-7C39-D455-DB91-67461C4FA198}"/>
              </a:ext>
            </a:extLst>
          </p:cNvPr>
          <p:cNvPicPr>
            <a:picLocks noChangeAspect="1"/>
          </p:cNvPicPr>
          <p:nvPr/>
        </p:nvPicPr>
        <p:blipFill>
          <a:blip r:embed="rId4"/>
          <a:stretch>
            <a:fillRect/>
          </a:stretch>
        </p:blipFill>
        <p:spPr>
          <a:xfrm>
            <a:off x="1073955" y="3311498"/>
            <a:ext cx="3450180" cy="2860702"/>
          </a:xfrm>
          <a:prstGeom prst="rect">
            <a:avLst/>
          </a:prstGeom>
        </p:spPr>
      </p:pic>
    </p:spTree>
    <p:extLst>
      <p:ext uri="{BB962C8B-B14F-4D97-AF65-F5344CB8AC3E}">
        <p14:creationId xmlns:p14="http://schemas.microsoft.com/office/powerpoint/2010/main" val="3082196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1DD0-B7CB-5FFD-D15D-7EEA1D03D1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45C1A1-C085-0706-7370-9D91A04E87B9}"/>
              </a:ext>
            </a:extLst>
          </p:cNvPr>
          <p:cNvSpPr>
            <a:spLocks noGrp="1"/>
          </p:cNvSpPr>
          <p:nvPr>
            <p:ph idx="1"/>
          </p:nvPr>
        </p:nvSpPr>
        <p:spPr>
          <a:xfrm>
            <a:off x="838200" y="1825625"/>
            <a:ext cx="5257800" cy="4351338"/>
          </a:xfrm>
        </p:spPr>
        <p:txBody>
          <a:bodyPr/>
          <a:lstStyle/>
          <a:p>
            <a:r>
              <a:rPr lang="en-US" dirty="0"/>
              <a:t>Looks just like mid-SEB outbreak!</a:t>
            </a:r>
          </a:p>
          <a:p>
            <a:endParaRPr lang="en-US" dirty="0"/>
          </a:p>
        </p:txBody>
      </p:sp>
      <p:pic>
        <p:nvPicPr>
          <p:cNvPr id="5" name="Picture 4">
            <a:extLst>
              <a:ext uri="{FF2B5EF4-FFF2-40B4-BE49-F238E27FC236}">
                <a16:creationId xmlns:a16="http://schemas.microsoft.com/office/drawing/2014/main" id="{535F72C7-84AD-5C81-A11C-7BB3004D135B}"/>
              </a:ext>
            </a:extLst>
          </p:cNvPr>
          <p:cNvPicPr>
            <a:picLocks noChangeAspect="1"/>
          </p:cNvPicPr>
          <p:nvPr/>
        </p:nvPicPr>
        <p:blipFill>
          <a:blip r:embed="rId2"/>
          <a:stretch>
            <a:fillRect/>
          </a:stretch>
        </p:blipFill>
        <p:spPr>
          <a:xfrm>
            <a:off x="7023100" y="1869229"/>
            <a:ext cx="4006938" cy="3716472"/>
          </a:xfrm>
          <a:prstGeom prst="rect">
            <a:avLst/>
          </a:prstGeom>
        </p:spPr>
      </p:pic>
      <p:sp>
        <p:nvSpPr>
          <p:cNvPr id="7" name="TextBox 6">
            <a:extLst>
              <a:ext uri="{FF2B5EF4-FFF2-40B4-BE49-F238E27FC236}">
                <a16:creationId xmlns:a16="http://schemas.microsoft.com/office/drawing/2014/main" id="{609EB070-9C6F-F12F-2228-A59883712AA9}"/>
              </a:ext>
            </a:extLst>
          </p:cNvPr>
          <p:cNvSpPr txBox="1"/>
          <p:nvPr/>
        </p:nvSpPr>
        <p:spPr>
          <a:xfrm>
            <a:off x="7023100" y="5807631"/>
            <a:ext cx="6096000" cy="369332"/>
          </a:xfrm>
          <a:prstGeom prst="rect">
            <a:avLst/>
          </a:prstGeom>
          <a:noFill/>
        </p:spPr>
        <p:txBody>
          <a:bodyPr wrap="square">
            <a:spAutoFit/>
          </a:bodyPr>
          <a:lstStyle/>
          <a:p>
            <a:r>
              <a:rPr lang="en-US" dirty="0">
                <a:hlinkClick r:id="rId3"/>
              </a:rPr>
              <a:t>https://www.youtube.com/shorts/MWg04jsNWcA</a:t>
            </a:r>
            <a:r>
              <a:rPr lang="en-US" dirty="0"/>
              <a:t> </a:t>
            </a:r>
          </a:p>
        </p:txBody>
      </p:sp>
    </p:spTree>
    <p:extLst>
      <p:ext uri="{BB962C8B-B14F-4D97-AF65-F5344CB8AC3E}">
        <p14:creationId xmlns:p14="http://schemas.microsoft.com/office/powerpoint/2010/main" val="1081820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07D0-0BEF-142C-4907-A710A298E4F6}"/>
              </a:ext>
            </a:extLst>
          </p:cNvPr>
          <p:cNvSpPr>
            <a:spLocks noGrp="1"/>
          </p:cNvSpPr>
          <p:nvPr>
            <p:ph type="title"/>
          </p:nvPr>
        </p:nvSpPr>
        <p:spPr/>
        <p:txBody>
          <a:bodyPr/>
          <a:lstStyle/>
          <a:p>
            <a:r>
              <a:rPr lang="en-US" dirty="0"/>
              <a:t>Extra Slides</a:t>
            </a:r>
          </a:p>
        </p:txBody>
      </p:sp>
      <p:sp>
        <p:nvSpPr>
          <p:cNvPr id="3" name="Text Placeholder 2">
            <a:extLst>
              <a:ext uri="{FF2B5EF4-FFF2-40B4-BE49-F238E27FC236}">
                <a16:creationId xmlns:a16="http://schemas.microsoft.com/office/drawing/2014/main" id="{1A8050FC-57E6-8E1F-2701-AB7122741C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31973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6AD82-AC9F-08EC-5D40-CD80683F6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38659-B59B-24F5-72FA-F0B56FACAF80}"/>
              </a:ext>
            </a:extLst>
          </p:cNvPr>
          <p:cNvSpPr>
            <a:spLocks noGrp="1"/>
          </p:cNvSpPr>
          <p:nvPr>
            <p:ph type="title"/>
          </p:nvPr>
        </p:nvSpPr>
        <p:spPr/>
        <p:txBody>
          <a:bodyPr/>
          <a:lstStyle/>
          <a:p>
            <a:r>
              <a:rPr lang="en-US" dirty="0"/>
              <a:t>See Lauer </a:t>
            </a:r>
            <a:r>
              <a:rPr lang="en-US" dirty="0" err="1"/>
              <a:t>Linkedin</a:t>
            </a:r>
            <a:r>
              <a:rPr lang="en-US" dirty="0"/>
              <a:t> chat on Hurricanes, Jet Streaks, and Ekman transport</a:t>
            </a:r>
          </a:p>
        </p:txBody>
      </p:sp>
      <p:pic>
        <p:nvPicPr>
          <p:cNvPr id="5" name="Picture 4">
            <a:extLst>
              <a:ext uri="{FF2B5EF4-FFF2-40B4-BE49-F238E27FC236}">
                <a16:creationId xmlns:a16="http://schemas.microsoft.com/office/drawing/2014/main" id="{EA606D81-3A0B-75A5-51D3-413389EF7B3F}"/>
              </a:ext>
            </a:extLst>
          </p:cNvPr>
          <p:cNvPicPr>
            <a:picLocks noChangeAspect="1"/>
          </p:cNvPicPr>
          <p:nvPr/>
        </p:nvPicPr>
        <p:blipFill>
          <a:blip r:embed="rId2"/>
          <a:stretch>
            <a:fillRect/>
          </a:stretch>
        </p:blipFill>
        <p:spPr>
          <a:xfrm>
            <a:off x="5501564" y="1714500"/>
            <a:ext cx="6208088" cy="4457700"/>
          </a:xfrm>
          <a:prstGeom prst="rect">
            <a:avLst/>
          </a:prstGeom>
        </p:spPr>
      </p:pic>
      <p:sp>
        <p:nvSpPr>
          <p:cNvPr id="6" name="Content Placeholder 2">
            <a:extLst>
              <a:ext uri="{FF2B5EF4-FFF2-40B4-BE49-F238E27FC236}">
                <a16:creationId xmlns:a16="http://schemas.microsoft.com/office/drawing/2014/main" id="{6E5DAF6C-C1D6-B75C-BC4F-7E8754D55BD1}"/>
              </a:ext>
            </a:extLst>
          </p:cNvPr>
          <p:cNvSpPr txBox="1">
            <a:spLocks/>
          </p:cNvSpPr>
          <p:nvPr/>
        </p:nvSpPr>
        <p:spPr>
          <a:xfrm>
            <a:off x="838200" y="1825625"/>
            <a:ext cx="3921690" cy="16033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“Cyclonic” storms like hurricanes actually have anti-cyclonic flow at or above the cloud tops.</a:t>
            </a:r>
          </a:p>
        </p:txBody>
      </p:sp>
      <p:sp>
        <p:nvSpPr>
          <p:cNvPr id="8" name="TextBox 7">
            <a:extLst>
              <a:ext uri="{FF2B5EF4-FFF2-40B4-BE49-F238E27FC236}">
                <a16:creationId xmlns:a16="http://schemas.microsoft.com/office/drawing/2014/main" id="{5BBD0860-7C15-21B1-35D0-28EC8D2D6F5C}"/>
              </a:ext>
            </a:extLst>
          </p:cNvPr>
          <p:cNvSpPr txBox="1"/>
          <p:nvPr/>
        </p:nvSpPr>
        <p:spPr>
          <a:xfrm>
            <a:off x="838200" y="6308209"/>
            <a:ext cx="6096000" cy="369332"/>
          </a:xfrm>
          <a:prstGeom prst="rect">
            <a:avLst/>
          </a:prstGeom>
          <a:noFill/>
        </p:spPr>
        <p:txBody>
          <a:bodyPr wrap="square">
            <a:spAutoFit/>
          </a:bodyPr>
          <a:lstStyle/>
          <a:p>
            <a:r>
              <a:rPr lang="en-US" dirty="0">
                <a:hlinkClick r:id="rId3"/>
              </a:rPr>
              <a:t>https://youtu.be/ANb9AQYFA94</a:t>
            </a:r>
            <a:r>
              <a:rPr lang="en-US" dirty="0"/>
              <a:t> </a:t>
            </a:r>
          </a:p>
        </p:txBody>
      </p:sp>
      <p:pic>
        <p:nvPicPr>
          <p:cNvPr id="10" name="Picture 9">
            <a:extLst>
              <a:ext uri="{FF2B5EF4-FFF2-40B4-BE49-F238E27FC236}">
                <a16:creationId xmlns:a16="http://schemas.microsoft.com/office/drawing/2014/main" id="{27E8DA59-13CC-E53E-39F8-AF43FD9D8AC9}"/>
              </a:ext>
            </a:extLst>
          </p:cNvPr>
          <p:cNvPicPr>
            <a:picLocks noChangeAspect="1"/>
          </p:cNvPicPr>
          <p:nvPr/>
        </p:nvPicPr>
        <p:blipFill>
          <a:blip r:embed="rId4"/>
          <a:stretch>
            <a:fillRect/>
          </a:stretch>
        </p:blipFill>
        <p:spPr>
          <a:xfrm>
            <a:off x="1073955" y="3311498"/>
            <a:ext cx="3450180" cy="2860702"/>
          </a:xfrm>
          <a:prstGeom prst="rect">
            <a:avLst/>
          </a:prstGeom>
        </p:spPr>
      </p:pic>
    </p:spTree>
    <p:extLst>
      <p:ext uri="{BB962C8B-B14F-4D97-AF65-F5344CB8AC3E}">
        <p14:creationId xmlns:p14="http://schemas.microsoft.com/office/powerpoint/2010/main" val="3540868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A2ED8-71E0-A7F5-1785-4E43C4841B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52EC2-5B1E-82D8-D350-1E279B6C954B}"/>
              </a:ext>
            </a:extLst>
          </p:cNvPr>
          <p:cNvSpPr>
            <a:spLocks noGrp="1"/>
          </p:cNvSpPr>
          <p:nvPr>
            <p:ph type="title"/>
          </p:nvPr>
        </p:nvSpPr>
        <p:spPr/>
        <p:txBody>
          <a:bodyPr/>
          <a:lstStyle/>
          <a:p>
            <a:r>
              <a:rPr lang="en-US" dirty="0"/>
              <a:t>Damper Effect</a:t>
            </a:r>
          </a:p>
        </p:txBody>
      </p:sp>
      <p:sp>
        <p:nvSpPr>
          <p:cNvPr id="3" name="Content Placeholder 2">
            <a:extLst>
              <a:ext uri="{FF2B5EF4-FFF2-40B4-BE49-F238E27FC236}">
                <a16:creationId xmlns:a16="http://schemas.microsoft.com/office/drawing/2014/main" id="{55235C4F-AB46-0CBC-E184-7BA9EC88B3FB}"/>
              </a:ext>
            </a:extLst>
          </p:cNvPr>
          <p:cNvSpPr>
            <a:spLocks noGrp="1"/>
          </p:cNvSpPr>
          <p:nvPr>
            <p:ph idx="1"/>
          </p:nvPr>
        </p:nvSpPr>
        <p:spPr>
          <a:xfrm>
            <a:off x="838200" y="1825625"/>
            <a:ext cx="5257800" cy="1603375"/>
          </a:xfrm>
        </p:spPr>
        <p:txBody>
          <a:bodyPr>
            <a:normAutofit/>
          </a:bodyPr>
          <a:lstStyle/>
          <a:p>
            <a:pPr marL="0" indent="0">
              <a:buNone/>
            </a:pPr>
            <a:endParaRPr lang="en-US" baseline="30000" dirty="0">
              <a:solidFill>
                <a:srgbClr val="202122"/>
              </a:solidFill>
              <a:latin typeface="Arial" panose="020B0604020202020204" pitchFamily="34" charset="0"/>
            </a:endParaRPr>
          </a:p>
        </p:txBody>
      </p:sp>
      <p:pic>
        <p:nvPicPr>
          <p:cNvPr id="1026" name="Picture 2">
            <a:extLst>
              <a:ext uri="{FF2B5EF4-FFF2-40B4-BE49-F238E27FC236}">
                <a16:creationId xmlns:a16="http://schemas.microsoft.com/office/drawing/2014/main" id="{9C778A16-0245-0D61-08BA-96D39C20F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9000"/>
            <a:ext cx="4629150" cy="2952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B731C5-4A32-D060-78F0-985DAE898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80" y="3476625"/>
            <a:ext cx="471487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esink">
            <a:extLst>
              <a:ext uri="{FF2B5EF4-FFF2-40B4-BE49-F238E27FC236}">
                <a16:creationId xmlns:a16="http://schemas.microsoft.com/office/drawing/2014/main" id="{E7DB0B40-47D3-50E9-C9F8-CAB7CE921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715" y="-6214"/>
            <a:ext cx="5461219" cy="25002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2A61E3-C14A-4738-9BF0-DE67635EC6D7}"/>
              </a:ext>
            </a:extLst>
          </p:cNvPr>
          <p:cNvSpPr txBox="1"/>
          <p:nvPr/>
        </p:nvSpPr>
        <p:spPr>
          <a:xfrm>
            <a:off x="6099066" y="2540094"/>
            <a:ext cx="6089868" cy="738664"/>
          </a:xfrm>
          <a:prstGeom prst="rect">
            <a:avLst/>
          </a:prstGeom>
          <a:noFill/>
        </p:spPr>
        <p:txBody>
          <a:bodyPr wrap="square">
            <a:spAutoFit/>
          </a:bodyPr>
          <a:lstStyle/>
          <a:p>
            <a:r>
              <a:rPr lang="en-US" sz="1400" dirty="0">
                <a:hlinkClick r:id="rId5"/>
              </a:rPr>
              <a:t>https://www.weather.gov/source/zhu/ZHU_Training_Page/Miscellaneous/Divergence/divergence.html#:~:text=Convergence%20in%20the%20upper%20troposphere,near%20surface%20high%20pressure%20areas</a:t>
            </a:r>
            <a:r>
              <a:rPr lang="en-US" sz="1400" dirty="0"/>
              <a:t>. </a:t>
            </a:r>
          </a:p>
        </p:txBody>
      </p:sp>
      <p:sp>
        <p:nvSpPr>
          <p:cNvPr id="7" name="TextBox 6">
            <a:extLst>
              <a:ext uri="{FF2B5EF4-FFF2-40B4-BE49-F238E27FC236}">
                <a16:creationId xmlns:a16="http://schemas.microsoft.com/office/drawing/2014/main" id="{0EBF91D2-5E81-616B-74E3-9CDF8399D7C6}"/>
              </a:ext>
            </a:extLst>
          </p:cNvPr>
          <p:cNvSpPr txBox="1"/>
          <p:nvPr/>
        </p:nvSpPr>
        <p:spPr>
          <a:xfrm>
            <a:off x="630740" y="6257835"/>
            <a:ext cx="11344142" cy="646331"/>
          </a:xfrm>
          <a:prstGeom prst="rect">
            <a:avLst/>
          </a:prstGeom>
          <a:noFill/>
        </p:spPr>
        <p:txBody>
          <a:bodyPr wrap="square">
            <a:spAutoFit/>
          </a:bodyPr>
          <a:lstStyle/>
          <a:p>
            <a:r>
              <a:rPr lang="en-US" dirty="0">
                <a:hlinkClick r:id="rId5"/>
              </a:rPr>
              <a:t>https://www.weather.gov/source/zhu/ZHU_Training_Page/Miscellaneous/Divergence/divergence.html#:~:text=Convergence%20in%20the%20upper%20troposphere,near%20surface%20high%20pressure%20areas</a:t>
            </a:r>
            <a:r>
              <a:rPr lang="en-US" dirty="0"/>
              <a:t>. </a:t>
            </a:r>
          </a:p>
        </p:txBody>
      </p:sp>
    </p:spTree>
    <p:extLst>
      <p:ext uri="{BB962C8B-B14F-4D97-AF65-F5344CB8AC3E}">
        <p14:creationId xmlns:p14="http://schemas.microsoft.com/office/powerpoint/2010/main" val="2852090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97C8-4CF9-8F26-C403-E725194B7983}"/>
              </a:ext>
            </a:extLst>
          </p:cNvPr>
          <p:cNvSpPr>
            <a:spLocks noGrp="1"/>
          </p:cNvSpPr>
          <p:nvPr>
            <p:ph type="title"/>
          </p:nvPr>
        </p:nvSpPr>
        <p:spPr/>
        <p:txBody>
          <a:bodyPr/>
          <a:lstStyle/>
          <a:p>
            <a:r>
              <a:rPr lang="en-US" dirty="0"/>
              <a:t>Ridges and Troughs</a:t>
            </a:r>
          </a:p>
        </p:txBody>
      </p:sp>
      <p:sp>
        <p:nvSpPr>
          <p:cNvPr id="3" name="Content Placeholder 2">
            <a:extLst>
              <a:ext uri="{FF2B5EF4-FFF2-40B4-BE49-F238E27FC236}">
                <a16:creationId xmlns:a16="http://schemas.microsoft.com/office/drawing/2014/main" id="{E17C7DDF-1D2A-45CD-3C5E-C7924B638EF9}"/>
              </a:ext>
            </a:extLst>
          </p:cNvPr>
          <p:cNvSpPr>
            <a:spLocks noGrp="1"/>
          </p:cNvSpPr>
          <p:nvPr>
            <p:ph idx="1"/>
          </p:nvPr>
        </p:nvSpPr>
        <p:spPr>
          <a:xfrm>
            <a:off x="838200" y="1825625"/>
            <a:ext cx="5257800" cy="4351338"/>
          </a:xfrm>
        </p:spPr>
        <p:txBody>
          <a:bodyPr/>
          <a:lstStyle/>
          <a:p>
            <a:r>
              <a:rPr lang="en-US" dirty="0"/>
              <a:t>t</a:t>
            </a:r>
          </a:p>
        </p:txBody>
      </p:sp>
      <p:pic>
        <p:nvPicPr>
          <p:cNvPr id="5" name="Picture 4">
            <a:extLst>
              <a:ext uri="{FF2B5EF4-FFF2-40B4-BE49-F238E27FC236}">
                <a16:creationId xmlns:a16="http://schemas.microsoft.com/office/drawing/2014/main" id="{F7A0B747-47E9-32C1-0072-C4FFD41B1905}"/>
              </a:ext>
            </a:extLst>
          </p:cNvPr>
          <p:cNvPicPr>
            <a:picLocks noChangeAspect="1"/>
          </p:cNvPicPr>
          <p:nvPr/>
        </p:nvPicPr>
        <p:blipFill>
          <a:blip r:embed="rId2"/>
          <a:stretch>
            <a:fillRect/>
          </a:stretch>
        </p:blipFill>
        <p:spPr>
          <a:xfrm>
            <a:off x="6096000" y="1690688"/>
            <a:ext cx="5402949" cy="4046653"/>
          </a:xfrm>
          <a:prstGeom prst="rect">
            <a:avLst/>
          </a:prstGeom>
        </p:spPr>
      </p:pic>
      <p:sp>
        <p:nvSpPr>
          <p:cNvPr id="7" name="TextBox 6">
            <a:extLst>
              <a:ext uri="{FF2B5EF4-FFF2-40B4-BE49-F238E27FC236}">
                <a16:creationId xmlns:a16="http://schemas.microsoft.com/office/drawing/2014/main" id="{906034F0-56CE-9813-32B2-13F21004F853}"/>
              </a:ext>
            </a:extLst>
          </p:cNvPr>
          <p:cNvSpPr txBox="1"/>
          <p:nvPr/>
        </p:nvSpPr>
        <p:spPr>
          <a:xfrm>
            <a:off x="5259888" y="5715298"/>
            <a:ext cx="6093912" cy="923330"/>
          </a:xfrm>
          <a:prstGeom prst="rect">
            <a:avLst/>
          </a:prstGeom>
          <a:noFill/>
        </p:spPr>
        <p:txBody>
          <a:bodyPr wrap="square">
            <a:spAutoFit/>
          </a:bodyPr>
          <a:lstStyle/>
          <a:p>
            <a:r>
              <a:rPr lang="en-US" dirty="0">
                <a:hlinkClick r:id="rId3"/>
              </a:rPr>
              <a:t>https://www.noaa.gov/jetstream/upper-air-charts/basic-wave-patterns#:~:text=Low%2Dpressure%20troughs%20are%20identified,ridge%20and%20the%20downwind%20trough</a:t>
            </a:r>
            <a:r>
              <a:rPr lang="en-US" dirty="0"/>
              <a:t>. </a:t>
            </a:r>
          </a:p>
        </p:txBody>
      </p:sp>
    </p:spTree>
    <p:extLst>
      <p:ext uri="{BB962C8B-B14F-4D97-AF65-F5344CB8AC3E}">
        <p14:creationId xmlns:p14="http://schemas.microsoft.com/office/powerpoint/2010/main" val="807847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formation of a human body&#10;&#10;Description automatically generated with medium confidence">
            <a:extLst>
              <a:ext uri="{FF2B5EF4-FFF2-40B4-BE49-F238E27FC236}">
                <a16:creationId xmlns:a16="http://schemas.microsoft.com/office/drawing/2014/main" id="{0EB05E4D-36D9-D13C-344A-4A6C3749A111}"/>
              </a:ext>
            </a:extLst>
          </p:cNvPr>
          <p:cNvPicPr>
            <a:picLocks noChangeAspect="1"/>
          </p:cNvPicPr>
          <p:nvPr/>
        </p:nvPicPr>
        <p:blipFill>
          <a:blip r:embed="rId2"/>
          <a:stretch>
            <a:fillRect/>
          </a:stretch>
        </p:blipFill>
        <p:spPr>
          <a:xfrm>
            <a:off x="244554" y="3472307"/>
            <a:ext cx="6425414" cy="3210266"/>
          </a:xfrm>
          <a:prstGeom prst="rect">
            <a:avLst/>
          </a:prstGeom>
        </p:spPr>
      </p:pic>
      <p:pic>
        <p:nvPicPr>
          <p:cNvPr id="7" name="Picture 6" descr="A screenshot of a graph&#10;&#10;Description automatically generated">
            <a:extLst>
              <a:ext uri="{FF2B5EF4-FFF2-40B4-BE49-F238E27FC236}">
                <a16:creationId xmlns:a16="http://schemas.microsoft.com/office/drawing/2014/main" id="{9F8CB7E0-4A29-7269-137B-E65C20918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36" y="1238696"/>
            <a:ext cx="5486411" cy="5486411"/>
          </a:xfrm>
          <a:prstGeom prst="rect">
            <a:avLst/>
          </a:prstGeom>
        </p:spPr>
      </p:pic>
      <p:sp>
        <p:nvSpPr>
          <p:cNvPr id="5" name="TextBox 4">
            <a:extLst>
              <a:ext uri="{FF2B5EF4-FFF2-40B4-BE49-F238E27FC236}">
                <a16:creationId xmlns:a16="http://schemas.microsoft.com/office/drawing/2014/main" id="{D51C9AEB-C5EA-FCDD-CCFD-3A769FACDEFB}"/>
              </a:ext>
            </a:extLst>
          </p:cNvPr>
          <p:cNvSpPr txBox="1"/>
          <p:nvPr/>
        </p:nvSpPr>
        <p:spPr>
          <a:xfrm>
            <a:off x="609589" y="809395"/>
            <a:ext cx="5486411" cy="2585323"/>
          </a:xfrm>
          <a:prstGeom prst="rect">
            <a:avLst/>
          </a:prstGeom>
          <a:solidFill>
            <a:schemeClr val="accent1">
              <a:lumMod val="20000"/>
              <a:lumOff val="80000"/>
            </a:schemeClr>
          </a:solidFill>
        </p:spPr>
        <p:txBody>
          <a:bodyPr wrap="square" rtlCol="0">
            <a:spAutoFit/>
          </a:bodyPr>
          <a:lstStyle/>
          <a:p>
            <a:pPr marL="457200" indent="-457200">
              <a:buFont typeface="Arial" panose="020B0604020202020204" pitchFamily="34" charset="0"/>
              <a:buChar char="•"/>
            </a:pPr>
            <a:r>
              <a:rPr lang="en-US" dirty="0"/>
              <a:t>a) NH</a:t>
            </a:r>
            <a:r>
              <a:rPr lang="en-US" baseline="-25000" dirty="0"/>
              <a:t>3</a:t>
            </a:r>
            <a:r>
              <a:rPr lang="en-US" dirty="0"/>
              <a:t> enhancements, CH</a:t>
            </a:r>
            <a:r>
              <a:rPr lang="en-US" baseline="-25000" dirty="0"/>
              <a:t>4</a:t>
            </a:r>
            <a:r>
              <a:rPr lang="en-US" dirty="0"/>
              <a:t> deep clouds, and projections/festoons from same UT day are plotted.</a:t>
            </a:r>
          </a:p>
          <a:p>
            <a:pPr marL="457200" indent="-457200">
              <a:buFont typeface="Arial" panose="020B0604020202020204" pitchFamily="34" charset="0"/>
              <a:buChar char="•"/>
            </a:pPr>
            <a:r>
              <a:rPr lang="en-US" dirty="0"/>
              <a:t>b) Same as a), but plotted with longitude </a:t>
            </a:r>
            <a:r>
              <a:rPr lang="en-US" i="1" dirty="0"/>
              <a:t>relative </a:t>
            </a:r>
            <a:r>
              <a:rPr lang="en-US" dirty="0"/>
              <a:t>to closest CH</a:t>
            </a:r>
            <a:r>
              <a:rPr lang="en-US" baseline="-25000" dirty="0"/>
              <a:t>4</a:t>
            </a:r>
            <a:r>
              <a:rPr lang="en-US" dirty="0"/>
              <a:t> deep cloud and density map of NH</a:t>
            </a:r>
            <a:r>
              <a:rPr lang="en-US" baseline="-25000" dirty="0"/>
              <a:t>3</a:t>
            </a:r>
            <a:r>
              <a:rPr lang="en-US" dirty="0"/>
              <a:t> relative locations overlaid.</a:t>
            </a:r>
          </a:p>
          <a:p>
            <a:pPr marL="457200" indent="-457200">
              <a:buFont typeface="Arial" panose="020B0604020202020204" pitchFamily="34" charset="0"/>
              <a:buChar char="•"/>
            </a:pPr>
            <a:r>
              <a:rPr lang="en-US" dirty="0"/>
              <a:t>c) Typical flow patterns near around a hot spot (Choi et al., 2013, Fig. </a:t>
            </a:r>
            <a:r>
              <a:rPr lang="en-US"/>
              <a:t>8).</a:t>
            </a:r>
            <a:endParaRPr lang="en-US" dirty="0"/>
          </a:p>
          <a:p>
            <a:pPr marL="457200" indent="-457200">
              <a:buFont typeface="Arial" panose="020B0604020202020204" pitchFamily="34" charset="0"/>
              <a:buChar char="•"/>
            </a:pPr>
            <a:r>
              <a:rPr lang="en-US" dirty="0"/>
              <a:t>Suggests NH</a:t>
            </a:r>
            <a:r>
              <a:rPr lang="en-US" baseline="-25000" dirty="0"/>
              <a:t>3</a:t>
            </a:r>
            <a:r>
              <a:rPr lang="en-US" dirty="0"/>
              <a:t> enhancement generally occurs near the anticyclonic gyre and/or westward zonal flow.</a:t>
            </a:r>
          </a:p>
        </p:txBody>
      </p:sp>
      <p:sp>
        <p:nvSpPr>
          <p:cNvPr id="2" name="TextBox 1">
            <a:extLst>
              <a:ext uri="{FF2B5EF4-FFF2-40B4-BE49-F238E27FC236}">
                <a16:creationId xmlns:a16="http://schemas.microsoft.com/office/drawing/2014/main" id="{B78CA515-B33D-1E31-69A9-CBF89933E99B}"/>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Relative Locations of Deep Clouds, Dark Features, and NH</a:t>
            </a:r>
            <a:r>
              <a:rPr lang="en-US" sz="2800" b="1" baseline="-25000" dirty="0"/>
              <a:t>3</a:t>
            </a:r>
            <a:r>
              <a:rPr lang="en-US" sz="2800" b="1" dirty="0"/>
              <a:t> Enhancements</a:t>
            </a:r>
            <a:endParaRPr lang="en-US" sz="2400" b="1" dirty="0"/>
          </a:p>
        </p:txBody>
      </p:sp>
      <p:sp>
        <p:nvSpPr>
          <p:cNvPr id="3" name="TextBox 2">
            <a:extLst>
              <a:ext uri="{FF2B5EF4-FFF2-40B4-BE49-F238E27FC236}">
                <a16:creationId xmlns:a16="http://schemas.microsoft.com/office/drawing/2014/main" id="{D9EA03A1-A2C1-1115-1DFA-4E7947207074}"/>
              </a:ext>
            </a:extLst>
          </p:cNvPr>
          <p:cNvSpPr txBox="1"/>
          <p:nvPr/>
        </p:nvSpPr>
        <p:spPr>
          <a:xfrm>
            <a:off x="6453402" y="915613"/>
            <a:ext cx="433132" cy="461665"/>
          </a:xfrm>
          <a:prstGeom prst="rect">
            <a:avLst/>
          </a:prstGeom>
          <a:noFill/>
        </p:spPr>
        <p:txBody>
          <a:bodyPr wrap="none" rtlCol="0">
            <a:spAutoFit/>
          </a:bodyPr>
          <a:lstStyle/>
          <a:p>
            <a:r>
              <a:rPr lang="en-US" sz="2400" b="1" dirty="0"/>
              <a:t>a)</a:t>
            </a:r>
          </a:p>
        </p:txBody>
      </p:sp>
      <p:sp>
        <p:nvSpPr>
          <p:cNvPr id="6" name="TextBox 5">
            <a:extLst>
              <a:ext uri="{FF2B5EF4-FFF2-40B4-BE49-F238E27FC236}">
                <a16:creationId xmlns:a16="http://schemas.microsoft.com/office/drawing/2014/main" id="{BCC8D203-0F47-5444-8EF0-22F8D2CDA026}"/>
              </a:ext>
            </a:extLst>
          </p:cNvPr>
          <p:cNvSpPr txBox="1"/>
          <p:nvPr/>
        </p:nvSpPr>
        <p:spPr>
          <a:xfrm>
            <a:off x="6453402" y="3751068"/>
            <a:ext cx="445956" cy="461665"/>
          </a:xfrm>
          <a:prstGeom prst="rect">
            <a:avLst/>
          </a:prstGeom>
          <a:noFill/>
        </p:spPr>
        <p:txBody>
          <a:bodyPr wrap="none" rtlCol="0">
            <a:spAutoFit/>
          </a:bodyPr>
          <a:lstStyle/>
          <a:p>
            <a:r>
              <a:rPr lang="en-US" sz="2400" b="1" dirty="0"/>
              <a:t>b)</a:t>
            </a:r>
          </a:p>
        </p:txBody>
      </p:sp>
      <p:sp>
        <p:nvSpPr>
          <p:cNvPr id="8" name="TextBox 7">
            <a:extLst>
              <a:ext uri="{FF2B5EF4-FFF2-40B4-BE49-F238E27FC236}">
                <a16:creationId xmlns:a16="http://schemas.microsoft.com/office/drawing/2014/main" id="{C7E88774-5904-DEE2-6518-9DFDE1E1C133}"/>
              </a:ext>
            </a:extLst>
          </p:cNvPr>
          <p:cNvSpPr txBox="1"/>
          <p:nvPr/>
        </p:nvSpPr>
        <p:spPr>
          <a:xfrm>
            <a:off x="330553" y="3751068"/>
            <a:ext cx="409086" cy="461665"/>
          </a:xfrm>
          <a:prstGeom prst="rect">
            <a:avLst/>
          </a:prstGeom>
          <a:noFill/>
        </p:spPr>
        <p:txBody>
          <a:bodyPr wrap="none" rtlCol="0">
            <a:spAutoFit/>
          </a:bodyPr>
          <a:lstStyle/>
          <a:p>
            <a:r>
              <a:rPr lang="en-US" sz="2400" b="1" dirty="0"/>
              <a:t>c)</a:t>
            </a:r>
          </a:p>
        </p:txBody>
      </p:sp>
    </p:spTree>
    <p:extLst>
      <p:ext uri="{BB962C8B-B14F-4D97-AF65-F5344CB8AC3E}">
        <p14:creationId xmlns:p14="http://schemas.microsoft.com/office/powerpoint/2010/main" val="2817817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15A43-DBF4-2DE0-F5D1-BD22579FA6D5}"/>
              </a:ext>
            </a:extLst>
          </p:cNvPr>
          <p:cNvSpPr>
            <a:spLocks noGrp="1"/>
          </p:cNvSpPr>
          <p:nvPr>
            <p:ph type="title"/>
          </p:nvPr>
        </p:nvSpPr>
        <p:spPr/>
        <p:txBody>
          <a:bodyPr/>
          <a:lstStyle/>
          <a:p>
            <a:r>
              <a:rPr lang="en-US" dirty="0"/>
              <a:t>Upper-Level Flows Animated</a:t>
            </a:r>
          </a:p>
        </p:txBody>
      </p:sp>
      <p:pic>
        <p:nvPicPr>
          <p:cNvPr id="3" name="1-s2.0-S0019103513000407-mmc3">
            <a:hlinkClick r:id="" action="ppaction://media"/>
            <a:extLst>
              <a:ext uri="{FF2B5EF4-FFF2-40B4-BE49-F238E27FC236}">
                <a16:creationId xmlns:a16="http://schemas.microsoft.com/office/drawing/2014/main" id="{CCC4736B-9E55-E5CD-49CA-D915BB915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2215014"/>
            <a:ext cx="10515599" cy="3528567"/>
          </a:xfrm>
          <a:prstGeom prst="rect">
            <a:avLst/>
          </a:prstGeom>
        </p:spPr>
      </p:pic>
      <p:sp>
        <p:nvSpPr>
          <p:cNvPr id="4" name="TextBox 3">
            <a:extLst>
              <a:ext uri="{FF2B5EF4-FFF2-40B4-BE49-F238E27FC236}">
                <a16:creationId xmlns:a16="http://schemas.microsoft.com/office/drawing/2014/main" id="{F504879F-ADC2-58BF-7A21-A797FF4C6461}"/>
              </a:ext>
            </a:extLst>
          </p:cNvPr>
          <p:cNvSpPr txBox="1"/>
          <p:nvPr/>
        </p:nvSpPr>
        <p:spPr>
          <a:xfrm>
            <a:off x="5512099" y="3979296"/>
            <a:ext cx="1393267" cy="646331"/>
          </a:xfrm>
          <a:prstGeom prst="rect">
            <a:avLst/>
          </a:prstGeom>
          <a:noFill/>
        </p:spPr>
        <p:txBody>
          <a:bodyPr wrap="none" rtlCol="0">
            <a:spAutoFit/>
          </a:bodyPr>
          <a:lstStyle/>
          <a:p>
            <a:pPr algn="ctr"/>
            <a:r>
              <a:rPr lang="en-US" b="1" dirty="0">
                <a:solidFill>
                  <a:srgbClr val="FF0000"/>
                </a:solidFill>
              </a:rPr>
              <a:t>Upper-Level</a:t>
            </a:r>
          </a:p>
          <a:p>
            <a:r>
              <a:rPr lang="en-US" b="1" dirty="0">
                <a:solidFill>
                  <a:srgbClr val="FF0000"/>
                </a:solidFill>
              </a:rPr>
              <a:t>Divergence</a:t>
            </a:r>
          </a:p>
        </p:txBody>
      </p:sp>
      <p:sp>
        <p:nvSpPr>
          <p:cNvPr id="5" name="TextBox 4">
            <a:extLst>
              <a:ext uri="{FF2B5EF4-FFF2-40B4-BE49-F238E27FC236}">
                <a16:creationId xmlns:a16="http://schemas.microsoft.com/office/drawing/2014/main" id="{C364604D-988E-67B5-C35A-FD6C193C3D7A}"/>
              </a:ext>
            </a:extLst>
          </p:cNvPr>
          <p:cNvSpPr txBox="1"/>
          <p:nvPr/>
        </p:nvSpPr>
        <p:spPr>
          <a:xfrm>
            <a:off x="2583228" y="3979295"/>
            <a:ext cx="1408399" cy="646331"/>
          </a:xfrm>
          <a:prstGeom prst="rect">
            <a:avLst/>
          </a:prstGeom>
          <a:noFill/>
        </p:spPr>
        <p:txBody>
          <a:bodyPr wrap="none" rtlCol="0">
            <a:spAutoFit/>
          </a:bodyPr>
          <a:lstStyle/>
          <a:p>
            <a:pPr algn="ctr"/>
            <a:r>
              <a:rPr lang="en-US" b="1" dirty="0">
                <a:solidFill>
                  <a:srgbClr val="0070C0"/>
                </a:solidFill>
              </a:rPr>
              <a:t>Upper-Level</a:t>
            </a:r>
          </a:p>
          <a:p>
            <a:r>
              <a:rPr lang="en-US" b="1" dirty="0">
                <a:solidFill>
                  <a:srgbClr val="0070C0"/>
                </a:solidFill>
              </a:rPr>
              <a:t>Convergence</a:t>
            </a:r>
          </a:p>
        </p:txBody>
      </p:sp>
    </p:spTree>
    <p:extLst>
      <p:ext uri="{BB962C8B-B14F-4D97-AF65-F5344CB8AC3E}">
        <p14:creationId xmlns:p14="http://schemas.microsoft.com/office/powerpoint/2010/main" val="331080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2246-1561-7B8C-5220-41DCCD04C972}"/>
              </a:ext>
            </a:extLst>
          </p:cNvPr>
          <p:cNvSpPr>
            <a:spLocks noGrp="1"/>
          </p:cNvSpPr>
          <p:nvPr>
            <p:ph type="title"/>
          </p:nvPr>
        </p:nvSpPr>
        <p:spPr/>
        <p:txBody>
          <a:bodyPr>
            <a:normAutofit/>
          </a:bodyPr>
          <a:lstStyle/>
          <a:p>
            <a:r>
              <a:rPr lang="en-US" dirty="0"/>
              <a:t>NEZ ‘Population’ study of NH</a:t>
            </a:r>
            <a:r>
              <a:rPr lang="en-US" baseline="-25000" dirty="0"/>
              <a:t>3</a:t>
            </a:r>
            <a:r>
              <a:rPr lang="en-US" dirty="0"/>
              <a:t>, CH</a:t>
            </a:r>
            <a:r>
              <a:rPr lang="en-US" baseline="-25000" dirty="0"/>
              <a:t>4</a:t>
            </a:r>
            <a:r>
              <a:rPr lang="en-US" dirty="0"/>
              <a:t> (619 nm), &amp; </a:t>
            </a:r>
            <a:r>
              <a:rPr lang="en-US" dirty="0" err="1"/>
              <a:t>WINJupos</a:t>
            </a:r>
            <a:r>
              <a:rPr lang="en-US" dirty="0"/>
              <a:t> dark projections &amp; festoons</a:t>
            </a:r>
          </a:p>
        </p:txBody>
      </p:sp>
      <p:sp>
        <p:nvSpPr>
          <p:cNvPr id="3" name="Content Placeholder 2">
            <a:extLst>
              <a:ext uri="{FF2B5EF4-FFF2-40B4-BE49-F238E27FC236}">
                <a16:creationId xmlns:a16="http://schemas.microsoft.com/office/drawing/2014/main" id="{A9E12524-E437-5B75-7BD4-70933C3D116F}"/>
              </a:ext>
            </a:extLst>
          </p:cNvPr>
          <p:cNvSpPr>
            <a:spLocks noGrp="1"/>
          </p:cNvSpPr>
          <p:nvPr>
            <p:ph idx="1"/>
          </p:nvPr>
        </p:nvSpPr>
        <p:spPr/>
        <p:txBody>
          <a:bodyPr>
            <a:normAutofit lnSpcReduction="10000"/>
          </a:bodyPr>
          <a:lstStyle/>
          <a:p>
            <a:r>
              <a:rPr lang="en-US" dirty="0"/>
              <a:t>Hypotheses: Plumes and dark formations (5-micron hot spots) represent a source-sink pair for gaseous NH</a:t>
            </a:r>
            <a:r>
              <a:rPr lang="en-US" baseline="-25000" dirty="0"/>
              <a:t>3</a:t>
            </a:r>
            <a:r>
              <a:rPr lang="en-US" dirty="0"/>
              <a:t>.</a:t>
            </a:r>
          </a:p>
          <a:p>
            <a:r>
              <a:rPr lang="en-US" dirty="0"/>
              <a:t>NH</a:t>
            </a:r>
            <a:r>
              <a:rPr lang="en-US" baseline="-25000" dirty="0"/>
              <a:t>3</a:t>
            </a:r>
            <a:r>
              <a:rPr lang="en-US" dirty="0"/>
              <a:t> enhancements and CH</a:t>
            </a:r>
            <a:r>
              <a:rPr lang="en-US" baseline="-25000" dirty="0"/>
              <a:t>4</a:t>
            </a:r>
            <a:r>
              <a:rPr lang="en-US" dirty="0"/>
              <a:t> ‘deep clouds’ from current analysis analyzed :</a:t>
            </a:r>
          </a:p>
          <a:p>
            <a:pPr lvl="1"/>
            <a:r>
              <a:rPr lang="en-US" dirty="0"/>
              <a:t>NH</a:t>
            </a:r>
            <a:r>
              <a:rPr lang="en-US" baseline="-25000" dirty="0"/>
              <a:t>3</a:t>
            </a:r>
            <a:r>
              <a:rPr lang="en-US" dirty="0"/>
              <a:t> enhancements appear distributed around a centroid ~3.5 deg S of dark formations, generally the same longitude. Some are slightly east of NEDFs</a:t>
            </a:r>
          </a:p>
          <a:p>
            <a:pPr lvl="1"/>
            <a:r>
              <a:rPr lang="en-US" dirty="0"/>
              <a:t>Deep cloud locations match closely with </a:t>
            </a:r>
            <a:r>
              <a:rPr lang="en-US" dirty="0" err="1"/>
              <a:t>WinJUPOS</a:t>
            </a:r>
            <a:r>
              <a:rPr lang="en-US" dirty="0"/>
              <a:t> dark projections &amp; festoons.</a:t>
            </a:r>
          </a:p>
          <a:p>
            <a:r>
              <a:rPr lang="en-US" dirty="0"/>
              <a:t>Analysis of flow around ‘hot spots’ (Choi et al., 2013):</a:t>
            </a:r>
          </a:p>
          <a:p>
            <a:pPr lvl="1"/>
            <a:r>
              <a:rPr lang="en-US" dirty="0"/>
              <a:t>Rossby wave drives trough/ridge structure</a:t>
            </a:r>
          </a:p>
          <a:p>
            <a:pPr lvl="1"/>
            <a:r>
              <a:rPr lang="en-US" dirty="0"/>
              <a:t>Upper-level convergence </a:t>
            </a:r>
          </a:p>
          <a:p>
            <a:pPr lvl="1"/>
            <a:endParaRPr lang="en-US" dirty="0"/>
          </a:p>
        </p:txBody>
      </p:sp>
    </p:spTree>
    <p:extLst>
      <p:ext uri="{BB962C8B-B14F-4D97-AF65-F5344CB8AC3E}">
        <p14:creationId xmlns:p14="http://schemas.microsoft.com/office/powerpoint/2010/main" val="296421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0B22-6407-0751-B4F9-FE78D6389DB7}"/>
              </a:ext>
            </a:extLst>
          </p:cNvPr>
          <p:cNvSpPr>
            <a:spLocks noGrp="1"/>
          </p:cNvSpPr>
          <p:nvPr>
            <p:ph type="title"/>
          </p:nvPr>
        </p:nvSpPr>
        <p:spPr/>
        <p:txBody>
          <a:bodyPr/>
          <a:lstStyle/>
          <a:p>
            <a:r>
              <a:rPr lang="en-US" dirty="0"/>
              <a:t>Bottom Line Up Front</a:t>
            </a:r>
          </a:p>
        </p:txBody>
      </p:sp>
      <p:sp>
        <p:nvSpPr>
          <p:cNvPr id="3" name="Content Placeholder 2">
            <a:extLst>
              <a:ext uri="{FF2B5EF4-FFF2-40B4-BE49-F238E27FC236}">
                <a16:creationId xmlns:a16="http://schemas.microsoft.com/office/drawing/2014/main" id="{ECE82DAF-53DE-CAB4-1A92-FB0BC7DD4F8B}"/>
              </a:ext>
            </a:extLst>
          </p:cNvPr>
          <p:cNvSpPr>
            <a:spLocks noGrp="1"/>
          </p:cNvSpPr>
          <p:nvPr>
            <p:ph idx="1"/>
          </p:nvPr>
        </p:nvSpPr>
        <p:spPr/>
        <p:txBody>
          <a:bodyPr>
            <a:normAutofit lnSpcReduction="10000"/>
          </a:bodyPr>
          <a:lstStyle/>
          <a:p>
            <a:r>
              <a:rPr lang="en-US" dirty="0"/>
              <a:t>We show that Rossby waves in the upper-level flow lead to convergence (cyclonic) with subsidence in 5-micron hot spots and divergence (anticyclonic) with uplift in ammonia enhanced regions centered to the southeast of hot spots.</a:t>
            </a:r>
          </a:p>
          <a:p>
            <a:r>
              <a:rPr lang="en-US" dirty="0"/>
              <a:t>By analogy to terrestrial meteorological analysis, we show that cyclonic flows nestle in low pressure troughs and anticyclonic flows associate with high pressure ridges in the NEBs Rossby wave.</a:t>
            </a:r>
          </a:p>
          <a:p>
            <a:r>
              <a:rPr lang="en-US" dirty="0"/>
              <a:t>The cyclonic and anticyclonic flow locations are located relative to hot spots visually using the flow analysis of Choi </a:t>
            </a:r>
            <a:r>
              <a:rPr lang="en-US" i="1" dirty="0"/>
              <a:t>et al.</a:t>
            </a:r>
            <a:r>
              <a:rPr lang="en-US" dirty="0"/>
              <a:t> (2007).</a:t>
            </a:r>
          </a:p>
          <a:p>
            <a:r>
              <a:rPr lang="en-US" dirty="0"/>
              <a:t>We posit conservation of ammonia that is converted between solid phase and gas phase repeatedly along the NEBs jet Rossby wave.</a:t>
            </a:r>
          </a:p>
        </p:txBody>
      </p:sp>
    </p:spTree>
    <p:extLst>
      <p:ext uri="{BB962C8B-B14F-4D97-AF65-F5344CB8AC3E}">
        <p14:creationId xmlns:p14="http://schemas.microsoft.com/office/powerpoint/2010/main" val="4071243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32ECEF-F9A2-05DC-D5C1-6585888222C7}"/>
              </a:ext>
            </a:extLst>
          </p:cNvPr>
          <p:cNvGrpSpPr/>
          <p:nvPr/>
        </p:nvGrpSpPr>
        <p:grpSpPr>
          <a:xfrm>
            <a:off x="0" y="761998"/>
            <a:ext cx="12192002" cy="6096002"/>
            <a:chOff x="0" y="0"/>
            <a:chExt cx="12192002" cy="6096002"/>
          </a:xfrm>
        </p:grpSpPr>
        <p:pic>
          <p:nvPicPr>
            <p:cNvPr id="3" name="Picture 2" descr="A screenshot of a computer screen&#10;&#10;Description automatically generated">
              <a:extLst>
                <a:ext uri="{FF2B5EF4-FFF2-40B4-BE49-F238E27FC236}">
                  <a16:creationId xmlns:a16="http://schemas.microsoft.com/office/drawing/2014/main" id="{30DF8882-A2CE-49B0-8D4E-23FCCC8CD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03089" cy="3051544"/>
            </a:xfrm>
            <a:prstGeom prst="rect">
              <a:avLst/>
            </a:prstGeom>
          </p:spPr>
        </p:pic>
        <p:pic>
          <p:nvPicPr>
            <p:cNvPr id="5" name="Picture 4" descr="A close-up of a chart&#10;&#10;Description automatically generated">
              <a:extLst>
                <a:ext uri="{FF2B5EF4-FFF2-40B4-BE49-F238E27FC236}">
                  <a16:creationId xmlns:a16="http://schemas.microsoft.com/office/drawing/2014/main" id="{DDD7D146-8A33-F7C3-20FB-67E7964AB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48001"/>
              <a:ext cx="6096000" cy="3048000"/>
            </a:xfrm>
            <a:prstGeom prst="rect">
              <a:avLst/>
            </a:prstGeom>
          </p:spPr>
        </p:pic>
        <p:pic>
          <p:nvPicPr>
            <p:cNvPr id="7" name="Picture 6" descr="A close-up of a chart&#10;&#10;Description automatically generated">
              <a:extLst>
                <a:ext uri="{FF2B5EF4-FFF2-40B4-BE49-F238E27FC236}">
                  <a16:creationId xmlns:a16="http://schemas.microsoft.com/office/drawing/2014/main" id="{922CB9BF-CC3C-4D72-1B39-19B6BB3D1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048001"/>
              <a:ext cx="6096003" cy="3048001"/>
            </a:xfrm>
            <a:prstGeom prst="rect">
              <a:avLst/>
            </a:prstGeom>
          </p:spPr>
        </p:pic>
        <p:pic>
          <p:nvPicPr>
            <p:cNvPr id="9" name="Picture 8" descr="A screenshot of a computer generated image&#10;&#10;Description automatically generated">
              <a:extLst>
                <a:ext uri="{FF2B5EF4-FFF2-40B4-BE49-F238E27FC236}">
                  <a16:creationId xmlns:a16="http://schemas.microsoft.com/office/drawing/2014/main" id="{0A58C112-3823-22EB-7D4E-C6A4490E30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
              <a:ext cx="6096000" cy="3048000"/>
            </a:xfrm>
            <a:prstGeom prst="rect">
              <a:avLst/>
            </a:prstGeom>
          </p:spPr>
        </p:pic>
      </p:grpSp>
      <p:sp>
        <p:nvSpPr>
          <p:cNvPr id="11" name="TextBox 10">
            <a:extLst>
              <a:ext uri="{FF2B5EF4-FFF2-40B4-BE49-F238E27FC236}">
                <a16:creationId xmlns:a16="http://schemas.microsoft.com/office/drawing/2014/main" id="{1603FBB7-2520-52D6-E124-CCE7EF86FB11}"/>
              </a:ext>
            </a:extLst>
          </p:cNvPr>
          <p:cNvSpPr txBox="1"/>
          <p:nvPr/>
        </p:nvSpPr>
        <p:spPr>
          <a:xfrm>
            <a:off x="203953" y="91054"/>
            <a:ext cx="5688096" cy="523220"/>
          </a:xfrm>
          <a:prstGeom prst="rect">
            <a:avLst/>
          </a:prstGeom>
          <a:noFill/>
        </p:spPr>
        <p:txBody>
          <a:bodyPr wrap="none" rtlCol="0">
            <a:spAutoFit/>
          </a:bodyPr>
          <a:lstStyle/>
          <a:p>
            <a:pPr algn="ctr"/>
            <a:r>
              <a:rPr lang="en-US" sz="2800" dirty="0"/>
              <a:t>Effective Cloud Top Pressure (620 nm)</a:t>
            </a:r>
          </a:p>
        </p:txBody>
      </p:sp>
      <p:sp>
        <p:nvSpPr>
          <p:cNvPr id="12" name="TextBox 11">
            <a:extLst>
              <a:ext uri="{FF2B5EF4-FFF2-40B4-BE49-F238E27FC236}">
                <a16:creationId xmlns:a16="http://schemas.microsoft.com/office/drawing/2014/main" id="{DDB4C81A-74D0-AFD6-ECD8-773B4C803328}"/>
              </a:ext>
            </a:extLst>
          </p:cNvPr>
          <p:cNvSpPr txBox="1"/>
          <p:nvPr/>
        </p:nvSpPr>
        <p:spPr>
          <a:xfrm>
            <a:off x="6239679" y="92261"/>
            <a:ext cx="5808642" cy="523220"/>
          </a:xfrm>
          <a:prstGeom prst="rect">
            <a:avLst/>
          </a:prstGeom>
          <a:noFill/>
        </p:spPr>
        <p:txBody>
          <a:bodyPr wrap="none" rtlCol="0">
            <a:spAutoFit/>
          </a:bodyPr>
          <a:lstStyle/>
          <a:p>
            <a:pPr algn="ctr"/>
            <a:r>
              <a:rPr lang="en-US" sz="2800" dirty="0"/>
              <a:t>Ammonia Mole Fraction, f(NH3) (ppm)</a:t>
            </a:r>
          </a:p>
        </p:txBody>
      </p:sp>
      <p:cxnSp>
        <p:nvCxnSpPr>
          <p:cNvPr id="14" name="Straight Arrow Connector 13">
            <a:extLst>
              <a:ext uri="{FF2B5EF4-FFF2-40B4-BE49-F238E27FC236}">
                <a16:creationId xmlns:a16="http://schemas.microsoft.com/office/drawing/2014/main" id="{D48ECD22-ABC2-8A32-FEB2-C912266CD2BB}"/>
              </a:ext>
            </a:extLst>
          </p:cNvPr>
          <p:cNvCxnSpPr>
            <a:cxnSpLocks/>
          </p:cNvCxnSpPr>
          <p:nvPr/>
        </p:nvCxnSpPr>
        <p:spPr>
          <a:xfrm flipV="1">
            <a:off x="10376638" y="2285999"/>
            <a:ext cx="0" cy="390757"/>
          </a:xfrm>
          <a:prstGeom prst="straightConnector1">
            <a:avLst/>
          </a:prstGeom>
          <a:ln w="50800">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9D35901-E511-538D-FD95-B7A7763BEC6B}"/>
              </a:ext>
            </a:extLst>
          </p:cNvPr>
          <p:cNvCxnSpPr>
            <a:cxnSpLocks/>
          </p:cNvCxnSpPr>
          <p:nvPr/>
        </p:nvCxnSpPr>
        <p:spPr>
          <a:xfrm>
            <a:off x="1402759" y="1541716"/>
            <a:ext cx="0" cy="415812"/>
          </a:xfrm>
          <a:prstGeom prst="straightConnector1">
            <a:avLst/>
          </a:prstGeom>
          <a:ln w="508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F11780-43B8-AA08-3DB8-D3FFC2DB27E4}"/>
              </a:ext>
            </a:extLst>
          </p:cNvPr>
          <p:cNvCxnSpPr>
            <a:cxnSpLocks/>
          </p:cNvCxnSpPr>
          <p:nvPr/>
        </p:nvCxnSpPr>
        <p:spPr>
          <a:xfrm>
            <a:off x="4284182" y="1541716"/>
            <a:ext cx="0" cy="415812"/>
          </a:xfrm>
          <a:prstGeom prst="straightConnector1">
            <a:avLst/>
          </a:prstGeom>
          <a:ln w="508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42661E-6709-B5E0-20EC-7116399B416B}"/>
              </a:ext>
            </a:extLst>
          </p:cNvPr>
          <p:cNvCxnSpPr>
            <a:cxnSpLocks/>
          </p:cNvCxnSpPr>
          <p:nvPr/>
        </p:nvCxnSpPr>
        <p:spPr>
          <a:xfrm flipV="1">
            <a:off x="7473949" y="2285999"/>
            <a:ext cx="0" cy="390757"/>
          </a:xfrm>
          <a:prstGeom prst="straightConnector1">
            <a:avLst/>
          </a:prstGeom>
          <a:ln w="50800">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66DD5CE-7AE2-47CF-CAA1-722BACB36D75}"/>
              </a:ext>
            </a:extLst>
          </p:cNvPr>
          <p:cNvCxnSpPr>
            <a:cxnSpLocks/>
          </p:cNvCxnSpPr>
          <p:nvPr/>
        </p:nvCxnSpPr>
        <p:spPr>
          <a:xfrm>
            <a:off x="1838694" y="4603893"/>
            <a:ext cx="0" cy="415812"/>
          </a:xfrm>
          <a:prstGeom prst="straightConnector1">
            <a:avLst/>
          </a:prstGeom>
          <a:ln w="508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F473CC-CB3A-459A-AC24-F7DEC5C1FA34}"/>
              </a:ext>
            </a:extLst>
          </p:cNvPr>
          <p:cNvCxnSpPr>
            <a:cxnSpLocks/>
          </p:cNvCxnSpPr>
          <p:nvPr/>
        </p:nvCxnSpPr>
        <p:spPr>
          <a:xfrm>
            <a:off x="4720117" y="4603893"/>
            <a:ext cx="0" cy="415812"/>
          </a:xfrm>
          <a:prstGeom prst="straightConnector1">
            <a:avLst/>
          </a:prstGeom>
          <a:ln w="508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50B425-458B-DFE6-914A-85FAB6F17F83}"/>
              </a:ext>
            </a:extLst>
          </p:cNvPr>
          <p:cNvCxnSpPr>
            <a:cxnSpLocks/>
          </p:cNvCxnSpPr>
          <p:nvPr/>
        </p:nvCxnSpPr>
        <p:spPr>
          <a:xfrm flipV="1">
            <a:off x="10812573" y="5333999"/>
            <a:ext cx="0" cy="390757"/>
          </a:xfrm>
          <a:prstGeom prst="straightConnector1">
            <a:avLst/>
          </a:prstGeom>
          <a:ln w="50800">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7B9DDF-95B6-CAA3-502E-A9E6C822FDAA}"/>
              </a:ext>
            </a:extLst>
          </p:cNvPr>
          <p:cNvCxnSpPr>
            <a:cxnSpLocks/>
          </p:cNvCxnSpPr>
          <p:nvPr/>
        </p:nvCxnSpPr>
        <p:spPr>
          <a:xfrm flipV="1">
            <a:off x="7909884" y="5333999"/>
            <a:ext cx="0" cy="390757"/>
          </a:xfrm>
          <a:prstGeom prst="straightConnector1">
            <a:avLst/>
          </a:prstGeom>
          <a:ln w="50800">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228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E9095A2-2437-B807-C1E2-9D91BE1A091C}"/>
              </a:ext>
            </a:extLst>
          </p:cNvPr>
          <p:cNvGrpSpPr/>
          <p:nvPr/>
        </p:nvGrpSpPr>
        <p:grpSpPr>
          <a:xfrm>
            <a:off x="7343552" y="0"/>
            <a:ext cx="4848448" cy="6853519"/>
            <a:chOff x="-1" y="0"/>
            <a:chExt cx="5022851" cy="7100046"/>
          </a:xfrm>
        </p:grpSpPr>
        <p:pic>
          <p:nvPicPr>
            <p:cNvPr id="1027" name="Picture 12">
              <a:extLst>
                <a:ext uri="{FF2B5EF4-FFF2-40B4-BE49-F238E27FC236}">
                  <a16:creationId xmlns:a16="http://schemas.microsoft.com/office/drawing/2014/main" id="{5D3DE044-246F-0207-327F-FADFB27BC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22850" cy="2508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3">
              <a:extLst>
                <a:ext uri="{FF2B5EF4-FFF2-40B4-BE49-F238E27FC236}">
                  <a16:creationId xmlns:a16="http://schemas.microsoft.com/office/drawing/2014/main" id="{581F1A92-EA82-BF79-B298-F0B658B00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95898"/>
              <a:ext cx="5022850" cy="25082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4">
              <a:extLst>
                <a:ext uri="{FF2B5EF4-FFF2-40B4-BE49-F238E27FC236}">
                  <a16:creationId xmlns:a16="http://schemas.microsoft.com/office/drawing/2014/main" id="{7C64C8BD-1A46-6C11-5297-4CE61B7AA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91796"/>
              <a:ext cx="5022850" cy="250825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3D5547-DB6F-D545-54B3-847BD836E2BC}"/>
              </a:ext>
            </a:extLst>
          </p:cNvPr>
          <p:cNvSpPr txBox="1"/>
          <p:nvPr/>
        </p:nvSpPr>
        <p:spPr>
          <a:xfrm>
            <a:off x="330552" y="826673"/>
            <a:ext cx="7012999" cy="2585323"/>
          </a:xfrm>
          <a:prstGeom prst="rect">
            <a:avLst/>
          </a:prstGeom>
          <a:noFill/>
        </p:spPr>
        <p:txBody>
          <a:bodyPr wrap="square" rtlCol="0">
            <a:spAutoFit/>
          </a:bodyPr>
          <a:lstStyle/>
          <a:p>
            <a:pPr marL="342900" indent="-342900">
              <a:buFont typeface="+mj-lt"/>
              <a:buAutoNum type="alphaLcParenR"/>
            </a:pPr>
            <a:r>
              <a:rPr lang="en-US" dirty="0"/>
              <a:t>Effective cloud top pressure determined by CH</a:t>
            </a:r>
            <a:r>
              <a:rPr lang="en-US" baseline="-25000" dirty="0"/>
              <a:t>4</a:t>
            </a:r>
            <a:r>
              <a:rPr lang="en-US" dirty="0"/>
              <a:t> absorption. Contours show cloud top pressure overlaid on a contemporaneous optical context image.</a:t>
            </a:r>
          </a:p>
          <a:p>
            <a:pPr marL="342900" indent="-342900">
              <a:buFont typeface="+mj-lt"/>
              <a:buAutoNum type="alphaLcParenR"/>
            </a:pPr>
            <a:r>
              <a:rPr lang="en-US" dirty="0"/>
              <a:t>Ammonia column-averaged abundance derived from the ratio of ammonia to methane absorption images. Contours show cloud top pressure overlaid on a contemporaneous optical context image.</a:t>
            </a:r>
          </a:p>
          <a:p>
            <a:pPr marL="342900" indent="-342900">
              <a:buFont typeface="+mj-lt"/>
              <a:buAutoNum type="alphaLcParenR"/>
            </a:pPr>
            <a:r>
              <a:rPr lang="en-US" dirty="0"/>
              <a:t>Left: Effective cloud-top pressure rendered as grey scale with ammonia abundance contours. Right: Scatter plot of effective cloud-top pressure versus ammonia mole fraction by latitude band.</a:t>
            </a:r>
          </a:p>
        </p:txBody>
      </p:sp>
      <p:sp>
        <p:nvSpPr>
          <p:cNvPr id="3" name="TextBox 2">
            <a:extLst>
              <a:ext uri="{FF2B5EF4-FFF2-40B4-BE49-F238E27FC236}">
                <a16:creationId xmlns:a16="http://schemas.microsoft.com/office/drawing/2014/main" id="{8673EAED-88AE-903D-34C7-AD122137EF41}"/>
              </a:ext>
            </a:extLst>
          </p:cNvPr>
          <p:cNvSpPr txBox="1"/>
          <p:nvPr/>
        </p:nvSpPr>
        <p:spPr>
          <a:xfrm>
            <a:off x="451706" y="136775"/>
            <a:ext cx="647487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 enhancements and CH</a:t>
            </a:r>
            <a:r>
              <a:rPr lang="en-US" sz="2800" b="1" baseline="-25000" dirty="0"/>
              <a:t>4</a:t>
            </a:r>
            <a:r>
              <a:rPr lang="en-US" sz="2800" b="1" dirty="0"/>
              <a:t> Deep Clouds</a:t>
            </a:r>
            <a:endParaRPr lang="en-US" sz="2400" b="1" dirty="0"/>
          </a:p>
        </p:txBody>
      </p:sp>
      <p:sp>
        <p:nvSpPr>
          <p:cNvPr id="4" name="TextBox 3">
            <a:extLst>
              <a:ext uri="{FF2B5EF4-FFF2-40B4-BE49-F238E27FC236}">
                <a16:creationId xmlns:a16="http://schemas.microsoft.com/office/drawing/2014/main" id="{85333302-83DC-BF3E-4DCF-FAD934E864B4}"/>
              </a:ext>
            </a:extLst>
          </p:cNvPr>
          <p:cNvSpPr txBox="1"/>
          <p:nvPr/>
        </p:nvSpPr>
        <p:spPr>
          <a:xfrm>
            <a:off x="755039" y="3578674"/>
            <a:ext cx="6171541" cy="2677656"/>
          </a:xfrm>
          <a:prstGeom prst="rect">
            <a:avLst/>
          </a:prstGeom>
          <a:solidFill>
            <a:schemeClr val="accent1">
              <a:lumMod val="20000"/>
              <a:lumOff val="80000"/>
            </a:schemeClr>
          </a:solidFill>
        </p:spPr>
        <p:txBody>
          <a:bodyPr wrap="square" rtlCol="0">
            <a:spAutoFit/>
          </a:bodyPr>
          <a:lstStyle/>
          <a:p>
            <a:pPr marL="457200" indent="-457200">
              <a:buFont typeface="Arial" panose="020B0604020202020204" pitchFamily="34" charset="0"/>
              <a:buChar char="•"/>
            </a:pPr>
            <a:r>
              <a:rPr lang="en-US" sz="2000" dirty="0"/>
              <a:t>Sixty-six NH</a:t>
            </a:r>
            <a:r>
              <a:rPr lang="en-US" sz="2000" baseline="-25000" dirty="0"/>
              <a:t>3</a:t>
            </a:r>
            <a:r>
              <a:rPr lang="en-US" sz="2000" dirty="0"/>
              <a:t> and CH</a:t>
            </a:r>
            <a:r>
              <a:rPr lang="en-US" sz="2000" baseline="-25000" dirty="0"/>
              <a:t>4</a:t>
            </a:r>
            <a:r>
              <a:rPr lang="en-US" sz="2000" dirty="0"/>
              <a:t> observations through 2023-11-28</a:t>
            </a:r>
          </a:p>
          <a:p>
            <a:pPr marL="914400" lvl="1" indent="-457200">
              <a:buFont typeface="Arial" panose="020B0604020202020204" pitchFamily="34" charset="0"/>
              <a:buChar char="•"/>
            </a:pPr>
            <a:r>
              <a:rPr lang="en-US" dirty="0"/>
              <a:t>2022: 18 with SCT, 2 with VLT</a:t>
            </a:r>
          </a:p>
          <a:p>
            <a:pPr marL="914400" lvl="1" indent="-457200">
              <a:buFont typeface="Arial" panose="020B0604020202020204" pitchFamily="34" charset="0"/>
              <a:buChar char="•"/>
            </a:pPr>
            <a:r>
              <a:rPr lang="en-US" dirty="0"/>
              <a:t>2023 45 with SCT</a:t>
            </a:r>
            <a:endParaRPr lang="en-US" sz="2000" dirty="0"/>
          </a:p>
          <a:p>
            <a:pPr marL="914400" lvl="1" indent="-457200">
              <a:buFont typeface="Arial" panose="020B0604020202020204" pitchFamily="34" charset="0"/>
              <a:buChar char="•"/>
            </a:pPr>
            <a:r>
              <a:rPr lang="en-US" dirty="0"/>
              <a:t>145 CH4 cloud holes / deep clouds</a:t>
            </a:r>
          </a:p>
          <a:p>
            <a:pPr marL="914400" lvl="1" indent="-457200">
              <a:buFont typeface="Arial" panose="020B0604020202020204" pitchFamily="34" charset="0"/>
              <a:buChar char="•"/>
            </a:pPr>
            <a:r>
              <a:rPr lang="en-US" dirty="0"/>
              <a:t>146 NH3 enhanced regions</a:t>
            </a:r>
          </a:p>
          <a:p>
            <a:pPr marL="457200" indent="-457200">
              <a:buFont typeface="Arial" panose="020B0604020202020204" pitchFamily="34" charset="0"/>
              <a:buChar char="•"/>
            </a:pPr>
            <a:r>
              <a:rPr lang="en-US" sz="2000" dirty="0"/>
              <a:t>Dark Projections &amp; Festoons from </a:t>
            </a:r>
            <a:r>
              <a:rPr lang="en-US" sz="2000" dirty="0" err="1"/>
              <a:t>WinJUPOS</a:t>
            </a:r>
            <a:endParaRPr lang="en-US" sz="2000" dirty="0"/>
          </a:p>
          <a:p>
            <a:pPr marL="914400" lvl="1" indent="-457200">
              <a:buFont typeface="Arial" panose="020B0604020202020204" pitchFamily="34" charset="0"/>
              <a:buChar char="•"/>
            </a:pPr>
            <a:r>
              <a:rPr lang="en-US" dirty="0"/>
              <a:t>Total 7082 positions between 2022-06-01 and 2023-11-22</a:t>
            </a:r>
          </a:p>
        </p:txBody>
      </p:sp>
      <p:sp>
        <p:nvSpPr>
          <p:cNvPr id="5" name="TextBox 4">
            <a:extLst>
              <a:ext uri="{FF2B5EF4-FFF2-40B4-BE49-F238E27FC236}">
                <a16:creationId xmlns:a16="http://schemas.microsoft.com/office/drawing/2014/main" id="{49429E90-1E85-51F9-5AB4-783F622454C5}"/>
              </a:ext>
            </a:extLst>
          </p:cNvPr>
          <p:cNvSpPr txBox="1"/>
          <p:nvPr/>
        </p:nvSpPr>
        <p:spPr>
          <a:xfrm>
            <a:off x="7253502" y="198330"/>
            <a:ext cx="433132" cy="461665"/>
          </a:xfrm>
          <a:prstGeom prst="rect">
            <a:avLst/>
          </a:prstGeom>
          <a:noFill/>
        </p:spPr>
        <p:txBody>
          <a:bodyPr wrap="none" rtlCol="0">
            <a:spAutoFit/>
          </a:bodyPr>
          <a:lstStyle/>
          <a:p>
            <a:r>
              <a:rPr lang="en-US" sz="2400" b="1" dirty="0"/>
              <a:t>a)</a:t>
            </a:r>
          </a:p>
        </p:txBody>
      </p:sp>
      <p:sp>
        <p:nvSpPr>
          <p:cNvPr id="6" name="TextBox 5">
            <a:extLst>
              <a:ext uri="{FF2B5EF4-FFF2-40B4-BE49-F238E27FC236}">
                <a16:creationId xmlns:a16="http://schemas.microsoft.com/office/drawing/2014/main" id="{063EA635-F992-97AC-0EEA-291F8EED26D6}"/>
              </a:ext>
            </a:extLst>
          </p:cNvPr>
          <p:cNvSpPr txBox="1"/>
          <p:nvPr/>
        </p:nvSpPr>
        <p:spPr>
          <a:xfrm>
            <a:off x="7253502" y="2315345"/>
            <a:ext cx="445956" cy="461665"/>
          </a:xfrm>
          <a:prstGeom prst="rect">
            <a:avLst/>
          </a:prstGeom>
          <a:noFill/>
        </p:spPr>
        <p:txBody>
          <a:bodyPr wrap="none" rtlCol="0">
            <a:spAutoFit/>
          </a:bodyPr>
          <a:lstStyle/>
          <a:p>
            <a:r>
              <a:rPr lang="en-US" sz="2400" b="1" dirty="0"/>
              <a:t>b)</a:t>
            </a:r>
          </a:p>
        </p:txBody>
      </p:sp>
      <p:sp>
        <p:nvSpPr>
          <p:cNvPr id="7" name="TextBox 6">
            <a:extLst>
              <a:ext uri="{FF2B5EF4-FFF2-40B4-BE49-F238E27FC236}">
                <a16:creationId xmlns:a16="http://schemas.microsoft.com/office/drawing/2014/main" id="{1105B529-3081-8A1D-2897-E15A9033F961}"/>
              </a:ext>
            </a:extLst>
          </p:cNvPr>
          <p:cNvSpPr txBox="1"/>
          <p:nvPr/>
        </p:nvSpPr>
        <p:spPr>
          <a:xfrm>
            <a:off x="7253502" y="4567874"/>
            <a:ext cx="409086" cy="461665"/>
          </a:xfrm>
          <a:prstGeom prst="rect">
            <a:avLst/>
          </a:prstGeom>
          <a:noFill/>
        </p:spPr>
        <p:txBody>
          <a:bodyPr wrap="none" rtlCol="0">
            <a:spAutoFit/>
          </a:bodyPr>
          <a:lstStyle/>
          <a:p>
            <a:r>
              <a:rPr lang="en-US" sz="2400" b="1" dirty="0"/>
              <a:t>c)</a:t>
            </a:r>
          </a:p>
        </p:txBody>
      </p:sp>
    </p:spTree>
    <p:extLst>
      <p:ext uri="{BB962C8B-B14F-4D97-AF65-F5344CB8AC3E}">
        <p14:creationId xmlns:p14="http://schemas.microsoft.com/office/powerpoint/2010/main" val="2313619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DCD4B5-E811-FE14-DB5C-41835BB5CF2C}"/>
              </a:ext>
            </a:extLst>
          </p:cNvPr>
          <p:cNvGrpSpPr>
            <a:grpSpLocks noChangeAspect="1"/>
          </p:cNvGrpSpPr>
          <p:nvPr/>
        </p:nvGrpSpPr>
        <p:grpSpPr>
          <a:xfrm>
            <a:off x="5733228" y="22325"/>
            <a:ext cx="3169311" cy="2286000"/>
            <a:chOff x="7947024" y="318009"/>
            <a:chExt cx="3503849" cy="2527300"/>
          </a:xfrm>
        </p:grpSpPr>
        <p:pic>
          <p:nvPicPr>
            <p:cNvPr id="2" name="Picture 1">
              <a:extLst>
                <a:ext uri="{FF2B5EF4-FFF2-40B4-BE49-F238E27FC236}">
                  <a16:creationId xmlns:a16="http://schemas.microsoft.com/office/drawing/2014/main" id="{0C694559-7E52-EB8E-998C-D2E6219722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801" t="14657" r="46385" b="16366"/>
            <a:stretch/>
          </p:blipFill>
          <p:spPr bwMode="auto">
            <a:xfrm>
              <a:off x="7947024" y="318009"/>
              <a:ext cx="3503849" cy="2527300"/>
            </a:xfrm>
            <a:prstGeom prst="rect">
              <a:avLst/>
            </a:prstGeom>
            <a:noFill/>
            <a:ln>
              <a:noFill/>
            </a:ln>
          </p:spPr>
        </p:pic>
        <p:pic>
          <p:nvPicPr>
            <p:cNvPr id="3" name="Picture 2">
              <a:extLst>
                <a:ext uri="{FF2B5EF4-FFF2-40B4-BE49-F238E27FC236}">
                  <a16:creationId xmlns:a16="http://schemas.microsoft.com/office/drawing/2014/main" id="{FF603425-8304-9173-E194-466C4CCE9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012" r="58482" b="92890"/>
            <a:stretch/>
          </p:blipFill>
          <p:spPr bwMode="auto">
            <a:xfrm>
              <a:off x="8258711" y="318009"/>
              <a:ext cx="2455333" cy="260494"/>
            </a:xfrm>
            <a:prstGeom prst="rect">
              <a:avLst/>
            </a:prstGeom>
            <a:noFill/>
            <a:ln>
              <a:noFill/>
            </a:ln>
          </p:spPr>
        </p:pic>
      </p:grpSp>
      <p:grpSp>
        <p:nvGrpSpPr>
          <p:cNvPr id="8" name="Group 7">
            <a:extLst>
              <a:ext uri="{FF2B5EF4-FFF2-40B4-BE49-F238E27FC236}">
                <a16:creationId xmlns:a16="http://schemas.microsoft.com/office/drawing/2014/main" id="{A1FBBE1B-29EA-B7B2-78EF-79E5B0A7D0FF}"/>
              </a:ext>
            </a:extLst>
          </p:cNvPr>
          <p:cNvGrpSpPr>
            <a:grpSpLocks noChangeAspect="1"/>
          </p:cNvGrpSpPr>
          <p:nvPr/>
        </p:nvGrpSpPr>
        <p:grpSpPr>
          <a:xfrm>
            <a:off x="8902539" y="23934"/>
            <a:ext cx="3202137" cy="2286000"/>
            <a:chOff x="4227001" y="3428999"/>
            <a:chExt cx="3211033" cy="2292351"/>
          </a:xfrm>
        </p:grpSpPr>
        <p:pic>
          <p:nvPicPr>
            <p:cNvPr id="7" name="Picture 6">
              <a:extLst>
                <a:ext uri="{FF2B5EF4-FFF2-40B4-BE49-F238E27FC236}">
                  <a16:creationId xmlns:a16="http://schemas.microsoft.com/office/drawing/2014/main" id="{25D2583B-8D56-D3B2-681D-A9265A8F4F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11" t="14984" r="46243" b="15560"/>
            <a:stretch/>
          </p:blipFill>
          <p:spPr bwMode="auto">
            <a:xfrm>
              <a:off x="4227001" y="3429000"/>
              <a:ext cx="3211033" cy="2292350"/>
            </a:xfrm>
            <a:prstGeom prst="rect">
              <a:avLst/>
            </a:prstGeom>
            <a:noFill/>
            <a:ln>
              <a:noFill/>
            </a:ln>
          </p:spPr>
        </p:pic>
        <p:pic>
          <p:nvPicPr>
            <p:cNvPr id="6" name="Picture 5">
              <a:extLst>
                <a:ext uri="{FF2B5EF4-FFF2-40B4-BE49-F238E27FC236}">
                  <a16:creationId xmlns:a16="http://schemas.microsoft.com/office/drawing/2014/main" id="{9C7C48E5-C0AE-6797-E21A-5B7A90A347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11" r="57046" b="93698"/>
            <a:stretch/>
          </p:blipFill>
          <p:spPr bwMode="auto">
            <a:xfrm>
              <a:off x="4373051" y="3428999"/>
              <a:ext cx="2497913" cy="207963"/>
            </a:xfrm>
            <a:prstGeom prst="rect">
              <a:avLst/>
            </a:prstGeom>
            <a:noFill/>
            <a:ln>
              <a:noFill/>
            </a:ln>
          </p:spPr>
        </p:pic>
      </p:grpSp>
      <p:pic>
        <p:nvPicPr>
          <p:cNvPr id="11" name="Picture 10">
            <a:extLst>
              <a:ext uri="{FF2B5EF4-FFF2-40B4-BE49-F238E27FC236}">
                <a16:creationId xmlns:a16="http://schemas.microsoft.com/office/drawing/2014/main" id="{E66EA749-DF1F-4769-787A-536F33E4B8F5}"/>
              </a:ext>
            </a:extLst>
          </p:cNvPr>
          <p:cNvPicPr>
            <a:picLocks noChangeAspect="1"/>
          </p:cNvPicPr>
          <p:nvPr/>
        </p:nvPicPr>
        <p:blipFill>
          <a:blip r:embed="rId4"/>
          <a:stretch>
            <a:fillRect/>
          </a:stretch>
        </p:blipFill>
        <p:spPr>
          <a:xfrm>
            <a:off x="437085" y="3728729"/>
            <a:ext cx="4361688" cy="1436021"/>
          </a:xfrm>
          <a:prstGeom prst="rect">
            <a:avLst/>
          </a:prstGeom>
        </p:spPr>
      </p:pic>
      <p:pic>
        <p:nvPicPr>
          <p:cNvPr id="13" name="Picture 12">
            <a:extLst>
              <a:ext uri="{FF2B5EF4-FFF2-40B4-BE49-F238E27FC236}">
                <a16:creationId xmlns:a16="http://schemas.microsoft.com/office/drawing/2014/main" id="{81A9282C-4D22-0E4F-03AD-629C4184BD84}"/>
              </a:ext>
            </a:extLst>
          </p:cNvPr>
          <p:cNvPicPr>
            <a:picLocks noChangeAspect="1"/>
          </p:cNvPicPr>
          <p:nvPr/>
        </p:nvPicPr>
        <p:blipFill>
          <a:blip r:embed="rId5"/>
          <a:stretch>
            <a:fillRect/>
          </a:stretch>
        </p:blipFill>
        <p:spPr>
          <a:xfrm>
            <a:off x="451706" y="5065596"/>
            <a:ext cx="4508025" cy="1655629"/>
          </a:xfrm>
          <a:prstGeom prst="rect">
            <a:avLst/>
          </a:prstGeom>
        </p:spPr>
      </p:pic>
      <p:sp>
        <p:nvSpPr>
          <p:cNvPr id="14" name="TextBox 13">
            <a:extLst>
              <a:ext uri="{FF2B5EF4-FFF2-40B4-BE49-F238E27FC236}">
                <a16:creationId xmlns:a16="http://schemas.microsoft.com/office/drawing/2014/main" id="{6CB9526C-09DB-7CFF-F447-9C259D20BDA4}"/>
              </a:ext>
            </a:extLst>
          </p:cNvPr>
          <p:cNvSpPr txBox="1"/>
          <p:nvPr/>
        </p:nvSpPr>
        <p:spPr>
          <a:xfrm>
            <a:off x="330553" y="826673"/>
            <a:ext cx="5349074" cy="2862322"/>
          </a:xfrm>
          <a:prstGeom prst="rect">
            <a:avLst/>
          </a:prstGeom>
          <a:noFill/>
        </p:spPr>
        <p:txBody>
          <a:bodyPr wrap="square" rtlCol="0">
            <a:spAutoFit/>
          </a:bodyPr>
          <a:lstStyle/>
          <a:p>
            <a:pPr marL="339725" indent="-339725"/>
            <a:r>
              <a:rPr lang="en-US" dirty="0"/>
              <a:t>Spatial resolution is 1-2 arcsec, which translates to about 3-6 deg of latitude.</a:t>
            </a:r>
          </a:p>
          <a:p>
            <a:pPr marL="339725" indent="-339725"/>
            <a:r>
              <a:rPr lang="en-US" dirty="0"/>
              <a:t>a-b) show two different regions on different dates</a:t>
            </a:r>
          </a:p>
          <a:p>
            <a:pPr marL="339725" indent="-339725"/>
            <a:r>
              <a:rPr lang="en-US" dirty="0"/>
              <a:t>c-d) and e-f) show the same two regions observed 30 mins apart on 2023-11-13. Note that e) was close relatively close to the limb.</a:t>
            </a:r>
          </a:p>
          <a:p>
            <a:pPr marL="339725" indent="-339725"/>
            <a:r>
              <a:rPr lang="en-US" dirty="0"/>
              <a:t>Note the variations measured in the MIR showing that ammonia enhancements and depletions are not always directly correlated with hotspots and plumes  (Fletcher et al., 2020, excerpts below).</a:t>
            </a:r>
          </a:p>
        </p:txBody>
      </p:sp>
      <p:sp>
        <p:nvSpPr>
          <p:cNvPr id="4" name="TextBox 3">
            <a:extLst>
              <a:ext uri="{FF2B5EF4-FFF2-40B4-BE49-F238E27FC236}">
                <a16:creationId xmlns:a16="http://schemas.microsoft.com/office/drawing/2014/main" id="{28459A66-10E4-E53F-F6AB-0CDD8184E0A5}"/>
              </a:ext>
            </a:extLst>
          </p:cNvPr>
          <p:cNvSpPr txBox="1"/>
          <p:nvPr/>
        </p:nvSpPr>
        <p:spPr>
          <a:xfrm>
            <a:off x="451706" y="136775"/>
            <a:ext cx="5644294" cy="461665"/>
          </a:xfrm>
          <a:prstGeom prst="rect">
            <a:avLst/>
          </a:prstGeom>
          <a:noFill/>
        </p:spPr>
        <p:txBody>
          <a:bodyPr wrap="square" rtlCol="0">
            <a:spAutoFit/>
          </a:bodyPr>
          <a:lstStyle/>
          <a:p>
            <a:pPr algn="ctr"/>
            <a:r>
              <a:rPr lang="en-US" sz="2400" b="1" dirty="0"/>
              <a:t>Additional Examples</a:t>
            </a:r>
          </a:p>
        </p:txBody>
      </p:sp>
      <p:grpSp>
        <p:nvGrpSpPr>
          <p:cNvPr id="15" name="Group 14">
            <a:extLst>
              <a:ext uri="{FF2B5EF4-FFF2-40B4-BE49-F238E27FC236}">
                <a16:creationId xmlns:a16="http://schemas.microsoft.com/office/drawing/2014/main" id="{9E6DDB3B-BA99-8811-E215-7FA252449939}"/>
              </a:ext>
            </a:extLst>
          </p:cNvPr>
          <p:cNvGrpSpPr>
            <a:grpSpLocks noChangeAspect="1"/>
          </p:cNvGrpSpPr>
          <p:nvPr/>
        </p:nvGrpSpPr>
        <p:grpSpPr>
          <a:xfrm>
            <a:off x="8935364" y="4570191"/>
            <a:ext cx="3167441" cy="2263874"/>
            <a:chOff x="4816323" y="2118684"/>
            <a:chExt cx="3520717" cy="2516372"/>
          </a:xfrm>
        </p:grpSpPr>
        <p:pic>
          <p:nvPicPr>
            <p:cNvPr id="10" name="Picture 9" descr="A screenshot of a graph&#10;&#10;Description automatically generated">
              <a:extLst>
                <a:ext uri="{FF2B5EF4-FFF2-40B4-BE49-F238E27FC236}">
                  <a16:creationId xmlns:a16="http://schemas.microsoft.com/office/drawing/2014/main" id="{DD544AC3-1273-C5A9-F787-A361FC442F08}"/>
                </a:ext>
              </a:extLst>
            </p:cNvPr>
            <p:cNvPicPr>
              <a:picLocks noChangeAspect="1"/>
            </p:cNvPicPr>
            <p:nvPr/>
          </p:nvPicPr>
          <p:blipFill rotWithShape="1">
            <a:blip r:embed="rId6">
              <a:extLst>
                <a:ext uri="{28A0092B-C50C-407E-A947-70E740481C1C}">
                  <a14:useLocalDpi xmlns:a14="http://schemas.microsoft.com/office/drawing/2010/main" val="0"/>
                </a:ext>
              </a:extLst>
            </a:blip>
            <a:srcRect l="5417" t="14870" r="46455" b="16331"/>
            <a:stretch/>
          </p:blipFill>
          <p:spPr>
            <a:xfrm>
              <a:off x="4816323" y="2118684"/>
              <a:ext cx="3520717" cy="2516372"/>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F2FA34F5-C4EA-1554-B4DB-8E0ACF3B35A5}"/>
                </a:ext>
              </a:extLst>
            </p:cNvPr>
            <p:cNvPicPr>
              <a:picLocks noChangeAspect="1"/>
            </p:cNvPicPr>
            <p:nvPr/>
          </p:nvPicPr>
          <p:blipFill rotWithShape="1">
            <a:blip r:embed="rId6">
              <a:extLst>
                <a:ext uri="{28A0092B-C50C-407E-A947-70E740481C1C}">
                  <a14:useLocalDpi xmlns:a14="http://schemas.microsoft.com/office/drawing/2010/main" val="0"/>
                </a:ext>
              </a:extLst>
            </a:blip>
            <a:srcRect l="5104" r="57279" b="92809"/>
            <a:stretch/>
          </p:blipFill>
          <p:spPr>
            <a:xfrm>
              <a:off x="4939116" y="2118684"/>
              <a:ext cx="2751811" cy="263009"/>
            </a:xfrm>
            <a:prstGeom prst="rect">
              <a:avLst/>
            </a:prstGeom>
          </p:spPr>
        </p:pic>
      </p:grpSp>
      <p:grpSp>
        <p:nvGrpSpPr>
          <p:cNvPr id="22" name="Group 21">
            <a:extLst>
              <a:ext uri="{FF2B5EF4-FFF2-40B4-BE49-F238E27FC236}">
                <a16:creationId xmlns:a16="http://schemas.microsoft.com/office/drawing/2014/main" id="{66E596F4-E1E6-34B6-BACD-BA713E89788D}"/>
              </a:ext>
            </a:extLst>
          </p:cNvPr>
          <p:cNvGrpSpPr>
            <a:grpSpLocks noChangeAspect="1"/>
          </p:cNvGrpSpPr>
          <p:nvPr/>
        </p:nvGrpSpPr>
        <p:grpSpPr>
          <a:xfrm>
            <a:off x="5786829" y="2286000"/>
            <a:ext cx="3115710" cy="2286000"/>
            <a:chOff x="2881423" y="2162088"/>
            <a:chExt cx="3487480" cy="2558768"/>
          </a:xfrm>
        </p:grpSpPr>
        <p:pic>
          <p:nvPicPr>
            <p:cNvPr id="20" name="Picture 19" descr="A screenshot of a computer&#10;&#10;Description automatically generated">
              <a:extLst>
                <a:ext uri="{FF2B5EF4-FFF2-40B4-BE49-F238E27FC236}">
                  <a16:creationId xmlns:a16="http://schemas.microsoft.com/office/drawing/2014/main" id="{AD7D731B-E26B-232C-C414-B5F16A69537F}"/>
                </a:ext>
              </a:extLst>
            </p:cNvPr>
            <p:cNvPicPr>
              <a:picLocks noChangeAspect="1"/>
            </p:cNvPicPr>
            <p:nvPr/>
          </p:nvPicPr>
          <p:blipFill rotWithShape="1">
            <a:blip r:embed="rId7">
              <a:extLst>
                <a:ext uri="{28A0092B-C50C-407E-A947-70E740481C1C}">
                  <a14:useLocalDpi xmlns:a14="http://schemas.microsoft.com/office/drawing/2010/main" val="0"/>
                </a:ext>
              </a:extLst>
            </a:blip>
            <a:srcRect l="6056" t="15798" r="46269" b="14680"/>
            <a:stretch/>
          </p:blipFill>
          <p:spPr>
            <a:xfrm>
              <a:off x="2881423" y="2178049"/>
              <a:ext cx="3487480" cy="2542807"/>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48B14797-594F-02C1-AD72-4AF3E2AA8B1F}"/>
                </a:ext>
              </a:extLst>
            </p:cNvPr>
            <p:cNvPicPr>
              <a:picLocks noChangeAspect="1"/>
            </p:cNvPicPr>
            <p:nvPr/>
          </p:nvPicPr>
          <p:blipFill rotWithShape="1">
            <a:blip r:embed="rId7">
              <a:extLst>
                <a:ext uri="{28A0092B-C50C-407E-A947-70E740481C1C}">
                  <a14:useLocalDpi xmlns:a14="http://schemas.microsoft.com/office/drawing/2010/main" val="0"/>
                </a:ext>
              </a:extLst>
            </a:blip>
            <a:srcRect l="6056" r="57042" b="92882"/>
            <a:stretch/>
          </p:blipFill>
          <p:spPr>
            <a:xfrm>
              <a:off x="3065573" y="2162088"/>
              <a:ext cx="2699405" cy="260353"/>
            </a:xfrm>
            <a:prstGeom prst="rect">
              <a:avLst/>
            </a:prstGeom>
          </p:spPr>
        </p:pic>
      </p:grpSp>
      <p:grpSp>
        <p:nvGrpSpPr>
          <p:cNvPr id="26" name="Group 25">
            <a:extLst>
              <a:ext uri="{FF2B5EF4-FFF2-40B4-BE49-F238E27FC236}">
                <a16:creationId xmlns:a16="http://schemas.microsoft.com/office/drawing/2014/main" id="{E5732589-9D55-0767-12AF-CB78670777CC}"/>
              </a:ext>
            </a:extLst>
          </p:cNvPr>
          <p:cNvGrpSpPr>
            <a:grpSpLocks noChangeAspect="1"/>
          </p:cNvGrpSpPr>
          <p:nvPr/>
        </p:nvGrpSpPr>
        <p:grpSpPr>
          <a:xfrm>
            <a:off x="8956140" y="2262067"/>
            <a:ext cx="3152841" cy="2286000"/>
            <a:chOff x="2863028" y="2151417"/>
            <a:chExt cx="3530599" cy="2559897"/>
          </a:xfrm>
        </p:grpSpPr>
        <p:pic>
          <p:nvPicPr>
            <p:cNvPr id="24" name="Picture 23" descr="A screenshot of a graph&#10;&#10;Description automatically generated">
              <a:extLst>
                <a:ext uri="{FF2B5EF4-FFF2-40B4-BE49-F238E27FC236}">
                  <a16:creationId xmlns:a16="http://schemas.microsoft.com/office/drawing/2014/main" id="{BC1BD215-F1C4-6F2C-F04A-5073A5C504FF}"/>
                </a:ext>
              </a:extLst>
            </p:cNvPr>
            <p:cNvPicPr>
              <a:picLocks noChangeAspect="1"/>
            </p:cNvPicPr>
            <p:nvPr/>
          </p:nvPicPr>
          <p:blipFill rotWithShape="1">
            <a:blip r:embed="rId8">
              <a:extLst>
                <a:ext uri="{28A0092B-C50C-407E-A947-70E740481C1C}">
                  <a14:useLocalDpi xmlns:a14="http://schemas.microsoft.com/office/drawing/2010/main" val="0"/>
                </a:ext>
              </a:extLst>
            </a:blip>
            <a:srcRect l="5556" t="14511" r="46180" b="15501"/>
            <a:stretch/>
          </p:blipFill>
          <p:spPr>
            <a:xfrm>
              <a:off x="2863028" y="2151417"/>
              <a:ext cx="3530599" cy="2559897"/>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8C79B9E4-D745-C1D3-926A-202699341DFC}"/>
                </a:ext>
              </a:extLst>
            </p:cNvPr>
            <p:cNvPicPr>
              <a:picLocks noChangeAspect="1"/>
            </p:cNvPicPr>
            <p:nvPr/>
          </p:nvPicPr>
          <p:blipFill rotWithShape="1">
            <a:blip r:embed="rId8">
              <a:extLst>
                <a:ext uri="{28A0092B-C50C-407E-A947-70E740481C1C}">
                  <a14:useLocalDpi xmlns:a14="http://schemas.microsoft.com/office/drawing/2010/main" val="0"/>
                </a:ext>
              </a:extLst>
            </a:blip>
            <a:srcRect l="5556" r="57042" b="93641"/>
            <a:stretch/>
          </p:blipFill>
          <p:spPr>
            <a:xfrm>
              <a:off x="3015546" y="2157198"/>
              <a:ext cx="2736028" cy="232599"/>
            </a:xfrm>
            <a:prstGeom prst="rect">
              <a:avLst/>
            </a:prstGeom>
          </p:spPr>
        </p:pic>
      </p:grpSp>
      <p:grpSp>
        <p:nvGrpSpPr>
          <p:cNvPr id="30" name="Group 29">
            <a:extLst>
              <a:ext uri="{FF2B5EF4-FFF2-40B4-BE49-F238E27FC236}">
                <a16:creationId xmlns:a16="http://schemas.microsoft.com/office/drawing/2014/main" id="{332CE157-3165-2044-523A-B9DE2B910BB4}"/>
              </a:ext>
            </a:extLst>
          </p:cNvPr>
          <p:cNvGrpSpPr>
            <a:grpSpLocks noChangeAspect="1"/>
          </p:cNvGrpSpPr>
          <p:nvPr/>
        </p:nvGrpSpPr>
        <p:grpSpPr>
          <a:xfrm>
            <a:off x="5748719" y="4594124"/>
            <a:ext cx="3167442" cy="2189373"/>
            <a:chOff x="2827867" y="2175933"/>
            <a:chExt cx="3564466" cy="2463800"/>
          </a:xfrm>
        </p:grpSpPr>
        <p:pic>
          <p:nvPicPr>
            <p:cNvPr id="28" name="Picture 27" descr="A screenshot of a graph&#10;&#10;Description automatically generated">
              <a:extLst>
                <a:ext uri="{FF2B5EF4-FFF2-40B4-BE49-F238E27FC236}">
                  <a16:creationId xmlns:a16="http://schemas.microsoft.com/office/drawing/2014/main" id="{E22EE049-067A-589A-C6EC-E66AF3C86E62}"/>
                </a:ext>
              </a:extLst>
            </p:cNvPr>
            <p:cNvPicPr>
              <a:picLocks noChangeAspect="1"/>
            </p:cNvPicPr>
            <p:nvPr/>
          </p:nvPicPr>
          <p:blipFill rotWithShape="1">
            <a:blip r:embed="rId9">
              <a:extLst>
                <a:ext uri="{28A0092B-C50C-407E-A947-70E740481C1C}">
                  <a14:useLocalDpi xmlns:a14="http://schemas.microsoft.com/office/drawing/2010/main" val="0"/>
                </a:ext>
              </a:extLst>
            </a:blip>
            <a:srcRect l="5324" t="15741" r="45949" b="16898"/>
            <a:stretch/>
          </p:blipFill>
          <p:spPr>
            <a:xfrm>
              <a:off x="2827867" y="2175933"/>
              <a:ext cx="3564466" cy="2463800"/>
            </a:xfrm>
            <a:prstGeom prst="rect">
              <a:avLst/>
            </a:prstGeom>
          </p:spPr>
        </p:pic>
        <p:pic>
          <p:nvPicPr>
            <p:cNvPr id="29" name="Picture 28" descr="A screenshot of a graph&#10;&#10;Description automatically generated">
              <a:extLst>
                <a:ext uri="{FF2B5EF4-FFF2-40B4-BE49-F238E27FC236}">
                  <a16:creationId xmlns:a16="http://schemas.microsoft.com/office/drawing/2014/main" id="{95F37B28-C8E6-FDD5-4DD4-333AB5554B79}"/>
                </a:ext>
              </a:extLst>
            </p:cNvPr>
            <p:cNvPicPr>
              <a:picLocks noChangeAspect="1"/>
            </p:cNvPicPr>
            <p:nvPr/>
          </p:nvPicPr>
          <p:blipFill rotWithShape="1">
            <a:blip r:embed="rId9">
              <a:extLst>
                <a:ext uri="{28A0092B-C50C-407E-A947-70E740481C1C}">
                  <a14:useLocalDpi xmlns:a14="http://schemas.microsoft.com/office/drawing/2010/main" val="0"/>
                </a:ext>
              </a:extLst>
            </a:blip>
            <a:srcRect l="5324" r="57101" b="94051"/>
            <a:stretch/>
          </p:blipFill>
          <p:spPr>
            <a:xfrm>
              <a:off x="2992365" y="2175933"/>
              <a:ext cx="2748656" cy="217599"/>
            </a:xfrm>
            <a:prstGeom prst="rect">
              <a:avLst/>
            </a:prstGeom>
          </p:spPr>
        </p:pic>
      </p:grpSp>
      <p:sp>
        <p:nvSpPr>
          <p:cNvPr id="31" name="TextBox 30">
            <a:extLst>
              <a:ext uri="{FF2B5EF4-FFF2-40B4-BE49-F238E27FC236}">
                <a16:creationId xmlns:a16="http://schemas.microsoft.com/office/drawing/2014/main" id="{8F00E97D-6A51-4E3D-6E59-B9E8992AEAD8}"/>
              </a:ext>
            </a:extLst>
          </p:cNvPr>
          <p:cNvSpPr txBox="1"/>
          <p:nvPr/>
        </p:nvSpPr>
        <p:spPr>
          <a:xfrm>
            <a:off x="5665021" y="-73499"/>
            <a:ext cx="433132" cy="461665"/>
          </a:xfrm>
          <a:prstGeom prst="rect">
            <a:avLst/>
          </a:prstGeom>
          <a:noFill/>
        </p:spPr>
        <p:txBody>
          <a:bodyPr wrap="none" rtlCol="0">
            <a:spAutoFit/>
          </a:bodyPr>
          <a:lstStyle/>
          <a:p>
            <a:r>
              <a:rPr lang="en-US" sz="2400" b="1" dirty="0"/>
              <a:t>a)</a:t>
            </a:r>
          </a:p>
        </p:txBody>
      </p:sp>
      <p:sp>
        <p:nvSpPr>
          <p:cNvPr id="32" name="TextBox 31">
            <a:extLst>
              <a:ext uri="{FF2B5EF4-FFF2-40B4-BE49-F238E27FC236}">
                <a16:creationId xmlns:a16="http://schemas.microsoft.com/office/drawing/2014/main" id="{C1CFCC7A-77AA-3028-F3BA-5DFD0AA2994A}"/>
              </a:ext>
            </a:extLst>
          </p:cNvPr>
          <p:cNvSpPr txBox="1"/>
          <p:nvPr/>
        </p:nvSpPr>
        <p:spPr>
          <a:xfrm>
            <a:off x="8812906" y="-73499"/>
            <a:ext cx="445956" cy="461665"/>
          </a:xfrm>
          <a:prstGeom prst="rect">
            <a:avLst/>
          </a:prstGeom>
          <a:noFill/>
        </p:spPr>
        <p:txBody>
          <a:bodyPr wrap="none" rtlCol="0">
            <a:spAutoFit/>
          </a:bodyPr>
          <a:lstStyle/>
          <a:p>
            <a:r>
              <a:rPr lang="en-US" sz="2400" b="1" dirty="0"/>
              <a:t>b)</a:t>
            </a:r>
          </a:p>
        </p:txBody>
      </p:sp>
      <p:sp>
        <p:nvSpPr>
          <p:cNvPr id="33" name="TextBox 32">
            <a:extLst>
              <a:ext uri="{FF2B5EF4-FFF2-40B4-BE49-F238E27FC236}">
                <a16:creationId xmlns:a16="http://schemas.microsoft.com/office/drawing/2014/main" id="{BE6D9173-3592-921F-7BAA-B45902381BAD}"/>
              </a:ext>
            </a:extLst>
          </p:cNvPr>
          <p:cNvSpPr txBox="1"/>
          <p:nvPr/>
        </p:nvSpPr>
        <p:spPr>
          <a:xfrm>
            <a:off x="5665021" y="2131849"/>
            <a:ext cx="409086" cy="461665"/>
          </a:xfrm>
          <a:prstGeom prst="rect">
            <a:avLst/>
          </a:prstGeom>
          <a:noFill/>
        </p:spPr>
        <p:txBody>
          <a:bodyPr wrap="none" rtlCol="0">
            <a:spAutoFit/>
          </a:bodyPr>
          <a:lstStyle/>
          <a:p>
            <a:r>
              <a:rPr lang="en-US" sz="2400" b="1" dirty="0"/>
              <a:t>c)</a:t>
            </a:r>
          </a:p>
        </p:txBody>
      </p:sp>
      <p:sp>
        <p:nvSpPr>
          <p:cNvPr id="34" name="TextBox 33">
            <a:extLst>
              <a:ext uri="{FF2B5EF4-FFF2-40B4-BE49-F238E27FC236}">
                <a16:creationId xmlns:a16="http://schemas.microsoft.com/office/drawing/2014/main" id="{3DB103E4-A64B-81EB-F337-D203DB86B75A}"/>
              </a:ext>
            </a:extLst>
          </p:cNvPr>
          <p:cNvSpPr txBox="1"/>
          <p:nvPr/>
        </p:nvSpPr>
        <p:spPr>
          <a:xfrm>
            <a:off x="8812906" y="2131849"/>
            <a:ext cx="445956" cy="461665"/>
          </a:xfrm>
          <a:prstGeom prst="rect">
            <a:avLst/>
          </a:prstGeom>
          <a:noFill/>
        </p:spPr>
        <p:txBody>
          <a:bodyPr wrap="none" rtlCol="0">
            <a:spAutoFit/>
          </a:bodyPr>
          <a:lstStyle/>
          <a:p>
            <a:r>
              <a:rPr lang="en-US" sz="2400" b="1" dirty="0"/>
              <a:t>d)</a:t>
            </a:r>
          </a:p>
        </p:txBody>
      </p:sp>
      <p:sp>
        <p:nvSpPr>
          <p:cNvPr id="35" name="TextBox 34">
            <a:extLst>
              <a:ext uri="{FF2B5EF4-FFF2-40B4-BE49-F238E27FC236}">
                <a16:creationId xmlns:a16="http://schemas.microsoft.com/office/drawing/2014/main" id="{BDD15405-476A-0CBA-A01D-D34B912D6618}"/>
              </a:ext>
            </a:extLst>
          </p:cNvPr>
          <p:cNvSpPr txBox="1"/>
          <p:nvPr/>
        </p:nvSpPr>
        <p:spPr>
          <a:xfrm>
            <a:off x="5665021" y="4446740"/>
            <a:ext cx="433132" cy="461665"/>
          </a:xfrm>
          <a:prstGeom prst="rect">
            <a:avLst/>
          </a:prstGeom>
          <a:noFill/>
        </p:spPr>
        <p:txBody>
          <a:bodyPr wrap="none" rtlCol="0">
            <a:spAutoFit/>
          </a:bodyPr>
          <a:lstStyle/>
          <a:p>
            <a:r>
              <a:rPr lang="en-US" sz="2400" b="1" dirty="0"/>
              <a:t>e)</a:t>
            </a:r>
          </a:p>
        </p:txBody>
      </p:sp>
      <p:sp>
        <p:nvSpPr>
          <p:cNvPr id="36" name="TextBox 35">
            <a:extLst>
              <a:ext uri="{FF2B5EF4-FFF2-40B4-BE49-F238E27FC236}">
                <a16:creationId xmlns:a16="http://schemas.microsoft.com/office/drawing/2014/main" id="{A44A307D-C66D-4C70-ACCE-4C50AA25A2BB}"/>
              </a:ext>
            </a:extLst>
          </p:cNvPr>
          <p:cNvSpPr txBox="1"/>
          <p:nvPr/>
        </p:nvSpPr>
        <p:spPr>
          <a:xfrm>
            <a:off x="8812906" y="4446740"/>
            <a:ext cx="383118" cy="461665"/>
          </a:xfrm>
          <a:prstGeom prst="rect">
            <a:avLst/>
          </a:prstGeom>
          <a:noFill/>
        </p:spPr>
        <p:txBody>
          <a:bodyPr wrap="none" rtlCol="0">
            <a:spAutoFit/>
          </a:bodyPr>
          <a:lstStyle/>
          <a:p>
            <a:r>
              <a:rPr lang="en-US" sz="2400" b="1" dirty="0"/>
              <a:t>f)</a:t>
            </a:r>
          </a:p>
        </p:txBody>
      </p:sp>
    </p:spTree>
    <p:extLst>
      <p:ext uri="{BB962C8B-B14F-4D97-AF65-F5344CB8AC3E}">
        <p14:creationId xmlns:p14="http://schemas.microsoft.com/office/powerpoint/2010/main" val="533899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hart&#10;&#10;Description automatically generated">
            <a:extLst>
              <a:ext uri="{FF2B5EF4-FFF2-40B4-BE49-F238E27FC236}">
                <a16:creationId xmlns:a16="http://schemas.microsoft.com/office/drawing/2014/main" id="{3B89B397-D9D0-1427-8093-15B4642745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20" y="1102155"/>
            <a:ext cx="12239819" cy="5619070"/>
          </a:xfrm>
          <a:prstGeom prst="rect">
            <a:avLst/>
          </a:prstGeom>
          <a:noFill/>
          <a:ln>
            <a:noFill/>
          </a:ln>
        </p:spPr>
      </p:pic>
      <p:sp>
        <p:nvSpPr>
          <p:cNvPr id="4" name="TextBox 3">
            <a:extLst>
              <a:ext uri="{FF2B5EF4-FFF2-40B4-BE49-F238E27FC236}">
                <a16:creationId xmlns:a16="http://schemas.microsoft.com/office/drawing/2014/main" id="{FDF37949-C87A-FD92-18DF-4E3179CEEA31}"/>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 and CH</a:t>
            </a:r>
            <a:r>
              <a:rPr lang="en-US" sz="2800" b="1" baseline="-25000" dirty="0"/>
              <a:t>4</a:t>
            </a:r>
            <a:r>
              <a:rPr lang="en-US" sz="2800" b="1" dirty="0"/>
              <a:t> Features in Context with </a:t>
            </a:r>
            <a:r>
              <a:rPr lang="en-US" sz="2800" b="1" dirty="0" err="1"/>
              <a:t>WinJUPOS</a:t>
            </a:r>
            <a:r>
              <a:rPr lang="en-US" sz="2800" b="1" dirty="0"/>
              <a:t> Dark Formations</a:t>
            </a:r>
            <a:endParaRPr lang="en-US" sz="2400" b="1" dirty="0"/>
          </a:p>
        </p:txBody>
      </p:sp>
      <p:sp>
        <p:nvSpPr>
          <p:cNvPr id="5" name="TextBox 4">
            <a:extLst>
              <a:ext uri="{FF2B5EF4-FFF2-40B4-BE49-F238E27FC236}">
                <a16:creationId xmlns:a16="http://schemas.microsoft.com/office/drawing/2014/main" id="{C30653CB-C312-5050-574E-DFE97C9D60AE}"/>
              </a:ext>
            </a:extLst>
          </p:cNvPr>
          <p:cNvSpPr txBox="1"/>
          <p:nvPr/>
        </p:nvSpPr>
        <p:spPr>
          <a:xfrm>
            <a:off x="5899728" y="782534"/>
            <a:ext cx="5037631" cy="1477328"/>
          </a:xfrm>
          <a:prstGeom prst="rect">
            <a:avLst/>
          </a:prstGeom>
          <a:solidFill>
            <a:schemeClr val="accent1">
              <a:lumMod val="20000"/>
              <a:lumOff val="80000"/>
            </a:schemeClr>
          </a:solidFill>
        </p:spPr>
        <p:txBody>
          <a:bodyPr wrap="square" rtlCol="0">
            <a:spAutoFit/>
          </a:bodyPr>
          <a:lstStyle/>
          <a:p>
            <a:pPr marL="285750" indent="-285750">
              <a:buFont typeface="Arial" panose="020B0604020202020204" pitchFamily="34" charset="0"/>
              <a:buChar char="•"/>
            </a:pPr>
            <a:r>
              <a:rPr lang="en-US" dirty="0"/>
              <a:t>Centroids of NH</a:t>
            </a:r>
            <a:r>
              <a:rPr lang="en-US" baseline="-25000" dirty="0"/>
              <a:t>3</a:t>
            </a:r>
            <a:r>
              <a:rPr lang="en-US" dirty="0"/>
              <a:t> enhancements and CH</a:t>
            </a:r>
            <a:r>
              <a:rPr lang="en-US" baseline="-25000" dirty="0"/>
              <a:t>4</a:t>
            </a:r>
            <a:r>
              <a:rPr lang="en-US" dirty="0"/>
              <a:t> (619nm) deep clouds were measured by visual inspection and entered into </a:t>
            </a:r>
            <a:r>
              <a:rPr lang="en-US" dirty="0" err="1"/>
              <a:t>WINJupos</a:t>
            </a:r>
            <a:endParaRPr lang="en-US" dirty="0"/>
          </a:p>
          <a:p>
            <a:pPr marL="285750" indent="-285750">
              <a:buFont typeface="Arial" panose="020B0604020202020204" pitchFamily="34" charset="0"/>
              <a:buChar char="•"/>
            </a:pPr>
            <a:r>
              <a:rPr lang="en-US" dirty="0"/>
              <a:t>Latest release (2023-11-22) of </a:t>
            </a:r>
            <a:r>
              <a:rPr lang="en-US" dirty="0" err="1"/>
              <a:t>WINJupos</a:t>
            </a:r>
            <a:r>
              <a:rPr lang="en-US" dirty="0"/>
              <a:t> measurements of Dark Projections and Festoons</a:t>
            </a:r>
          </a:p>
        </p:txBody>
      </p:sp>
    </p:spTree>
    <p:extLst>
      <p:ext uri="{BB962C8B-B14F-4D97-AF65-F5344CB8AC3E}">
        <p14:creationId xmlns:p14="http://schemas.microsoft.com/office/powerpoint/2010/main" val="406740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9131-778C-9790-8014-00675ADC2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62A5FB-3A68-614B-69C8-49764B67312E}"/>
              </a:ext>
            </a:extLst>
          </p:cNvPr>
          <p:cNvSpPr>
            <a:spLocks noGrp="1"/>
          </p:cNvSpPr>
          <p:nvPr>
            <p:ph type="title"/>
          </p:nvPr>
        </p:nvSpPr>
        <p:spPr/>
        <p:txBody>
          <a:bodyPr/>
          <a:lstStyle/>
          <a:p>
            <a:r>
              <a:rPr lang="en-US" dirty="0"/>
              <a:t>Meteorological Definitions</a:t>
            </a:r>
          </a:p>
        </p:txBody>
      </p:sp>
      <p:sp>
        <p:nvSpPr>
          <p:cNvPr id="3" name="Content Placeholder 2">
            <a:extLst>
              <a:ext uri="{FF2B5EF4-FFF2-40B4-BE49-F238E27FC236}">
                <a16:creationId xmlns:a16="http://schemas.microsoft.com/office/drawing/2014/main" id="{D772BFC4-E1B5-8261-CE2F-B8E6D39F5A96}"/>
              </a:ext>
            </a:extLst>
          </p:cNvPr>
          <p:cNvSpPr>
            <a:spLocks noGrp="1"/>
          </p:cNvSpPr>
          <p:nvPr>
            <p:ph idx="1"/>
          </p:nvPr>
        </p:nvSpPr>
        <p:spPr/>
        <p:txBody>
          <a:bodyPr>
            <a:normAutofit fontScale="70000" lnSpcReduction="20000"/>
          </a:bodyPr>
          <a:lstStyle/>
          <a:p>
            <a:pPr>
              <a:lnSpc>
                <a:spcPct val="120000"/>
              </a:lnSpc>
              <a:spcAft>
                <a:spcPts val="600"/>
              </a:spcAft>
            </a:pPr>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convergence zone</a:t>
            </a:r>
            <a:r>
              <a:rPr lang="en-US" b="0" i="0" dirty="0">
                <a:solidFill>
                  <a:srgbClr val="202122"/>
                </a:solidFill>
                <a:effectLst/>
                <a:latin typeface="Arial" panose="020B0604020202020204" pitchFamily="34" charset="0"/>
              </a:rPr>
              <a:t> in </a:t>
            </a:r>
            <a:r>
              <a:rPr lang="en-US" b="0" i="0" u="none" strike="noStrike" dirty="0">
                <a:effectLst/>
                <a:latin typeface="Arial" panose="020B0604020202020204" pitchFamily="34" charset="0"/>
                <a:hlinkClick r:id="rId2" tooltip="Meteorology"/>
              </a:rPr>
              <a:t>meteorology</a:t>
            </a:r>
            <a:r>
              <a:rPr lang="en-US" b="0" i="0" dirty="0">
                <a:solidFill>
                  <a:srgbClr val="202122"/>
                </a:solidFill>
                <a:effectLst/>
                <a:latin typeface="Arial" panose="020B0604020202020204" pitchFamily="34" charset="0"/>
              </a:rPr>
              <a:t> is a region in the </a:t>
            </a:r>
            <a:r>
              <a:rPr lang="en-US" b="0" i="0" u="none" strike="noStrike" dirty="0">
                <a:effectLst/>
                <a:latin typeface="Arial" panose="020B0604020202020204" pitchFamily="34" charset="0"/>
                <a:hlinkClick r:id="rId3" tooltip="Atmosphere"/>
              </a:rPr>
              <a:t>atmosphere</a:t>
            </a:r>
            <a:r>
              <a:rPr lang="en-US" b="0" i="0" dirty="0">
                <a:solidFill>
                  <a:srgbClr val="202122"/>
                </a:solidFill>
                <a:effectLst/>
                <a:latin typeface="Arial" panose="020B0604020202020204" pitchFamily="34" charset="0"/>
              </a:rPr>
              <a:t> where two </a:t>
            </a:r>
            <a:r>
              <a:rPr lang="en-US" b="0" i="0" u="none" strike="noStrike" dirty="0">
                <a:effectLst/>
                <a:latin typeface="Arial" panose="020B0604020202020204" pitchFamily="34" charset="0"/>
                <a:hlinkClick r:id="rId4" tooltip="Prevailing winds"/>
              </a:rPr>
              <a:t>prevailing</a:t>
            </a:r>
            <a:r>
              <a:rPr lang="en-US" b="0" i="0" dirty="0">
                <a:solidFill>
                  <a:srgbClr val="202122"/>
                </a:solidFill>
                <a:effectLst/>
                <a:latin typeface="Arial" panose="020B0604020202020204" pitchFamily="34" charset="0"/>
              </a:rPr>
              <a:t> flows meet and interact, usually resulting in distinctive </a:t>
            </a:r>
            <a:r>
              <a:rPr lang="en-US" b="0" i="0" u="none" strike="noStrike" dirty="0">
                <a:effectLst/>
                <a:latin typeface="Arial" panose="020B0604020202020204" pitchFamily="34" charset="0"/>
                <a:hlinkClick r:id="rId5" tooltip="Weather"/>
              </a:rPr>
              <a:t>weather conditions</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a:t>
            </a:r>
            <a:r>
              <a:rPr lang="en-US" b="0" i="0" dirty="0">
                <a:solidFill>
                  <a:srgbClr val="202122"/>
                </a:solidFill>
                <a:effectLst/>
                <a:latin typeface="Arial" panose="020B0604020202020204" pitchFamily="34" charset="0"/>
              </a:rPr>
              <a:t> This causes a mass accumulation that eventually leads to a vertical movement and to the formation of </a:t>
            </a:r>
            <a:r>
              <a:rPr lang="en-US" b="0" i="0" u="none" strike="noStrike" dirty="0">
                <a:effectLst/>
                <a:latin typeface="Arial" panose="020B0604020202020204" pitchFamily="34" charset="0"/>
                <a:hlinkClick r:id="rId7" tooltip="Cloud"/>
              </a:rPr>
              <a:t>clouds</a:t>
            </a:r>
            <a:r>
              <a:rPr lang="en-US" b="0" i="0" dirty="0">
                <a:solidFill>
                  <a:srgbClr val="202122"/>
                </a:solidFill>
                <a:effectLst/>
                <a:latin typeface="Arial" panose="020B0604020202020204" pitchFamily="34" charset="0"/>
              </a:rPr>
              <a:t> and </a:t>
            </a:r>
            <a:r>
              <a:rPr lang="en-US" b="0" i="0" u="none" strike="noStrike" dirty="0">
                <a:effectLst/>
                <a:latin typeface="Arial" panose="020B0604020202020204" pitchFamily="34" charset="0"/>
                <a:hlinkClick r:id="rId8" tooltip="Precipitation"/>
              </a:rPr>
              <a:t>precipitation</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a:t>
            </a:r>
            <a:endParaRPr lang="en-US" b="0" i="0" u="none" strike="noStrike" baseline="30000" dirty="0">
              <a:solidFill>
                <a:srgbClr val="202122"/>
              </a:solidFill>
              <a:effectLst/>
              <a:latin typeface="Arial" panose="020B0604020202020204" pitchFamily="34" charset="0"/>
            </a:endParaRPr>
          </a:p>
          <a:p>
            <a:pPr lvl="1">
              <a:lnSpc>
                <a:spcPct val="120000"/>
              </a:lnSpc>
              <a:spcAft>
                <a:spcPts val="600"/>
              </a:spcAft>
            </a:pPr>
            <a:r>
              <a:rPr lang="en-US" dirty="0">
                <a:hlinkClick r:id="rId9"/>
              </a:rPr>
              <a:t>https://en.wikipedia.org/wiki/Convergence_zone</a:t>
            </a:r>
            <a:endParaRPr lang="en-US" baseline="30000" dirty="0">
              <a:solidFill>
                <a:srgbClr val="202122"/>
              </a:solidFill>
              <a:latin typeface="Arial" panose="020B0604020202020204" pitchFamily="34" charset="0"/>
            </a:endParaRPr>
          </a:p>
          <a:p>
            <a:pPr>
              <a:lnSpc>
                <a:spcPct val="120000"/>
              </a:lnSpc>
              <a:spcAft>
                <a:spcPts val="600"/>
              </a:spcAft>
            </a:pPr>
            <a:r>
              <a:rPr lang="en-US" dirty="0">
                <a:solidFill>
                  <a:srgbClr val="202122"/>
                </a:solidFill>
                <a:latin typeface="Arial" panose="020B0604020202020204" pitchFamily="34" charset="0"/>
              </a:rPr>
              <a:t>HOWEVER, If convergence is occurring in the upper troposphere the atmosphere will attempt to compensate by initiating divergence in the lower troposphere, this is called the damper effect. This condition results in downward vertical motion and adiabatic warming, which could represent improving weather with increased stability. This is called the </a:t>
            </a:r>
            <a:r>
              <a:rPr lang="en-US" b="1" dirty="0">
                <a:solidFill>
                  <a:srgbClr val="202122"/>
                </a:solidFill>
                <a:latin typeface="Arial" panose="020B0604020202020204" pitchFamily="34" charset="0"/>
              </a:rPr>
              <a:t>Damper Effect</a:t>
            </a:r>
            <a:endParaRPr lang="en-US" dirty="0">
              <a:solidFill>
                <a:srgbClr val="202122"/>
              </a:solidFill>
              <a:latin typeface="Arial" panose="020B0604020202020204" pitchFamily="34" charset="0"/>
            </a:endParaRPr>
          </a:p>
          <a:p>
            <a:pPr lvl="1">
              <a:lnSpc>
                <a:spcPct val="120000"/>
              </a:lnSpc>
              <a:spcAft>
                <a:spcPts val="600"/>
              </a:spcAft>
            </a:pPr>
            <a:r>
              <a:rPr lang="en-US" dirty="0">
                <a:hlinkClick r:id="rId10"/>
              </a:rPr>
              <a:t>https://www.weather.gov/source/zhu/ZHU_Training_Page/Miscellaneous/Divergence/divergence.html#:~:text=If%20convergence%20is%20occurring%20in,improving%20weather%20with%20increased%20stability</a:t>
            </a:r>
            <a:r>
              <a:rPr lang="en-US" dirty="0"/>
              <a:t>.</a:t>
            </a:r>
          </a:p>
          <a:p>
            <a:pPr lvl="1">
              <a:lnSpc>
                <a:spcPct val="120000"/>
              </a:lnSpc>
              <a:spcAft>
                <a:spcPts val="600"/>
              </a:spcAft>
            </a:pPr>
            <a:endParaRPr lang="en-US" dirty="0"/>
          </a:p>
        </p:txBody>
      </p:sp>
    </p:spTree>
    <p:extLst>
      <p:ext uri="{BB962C8B-B14F-4D97-AF65-F5344CB8AC3E}">
        <p14:creationId xmlns:p14="http://schemas.microsoft.com/office/powerpoint/2010/main" val="379021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272-8483-936F-E864-A8E3C64E0D3B}"/>
              </a:ext>
            </a:extLst>
          </p:cNvPr>
          <p:cNvSpPr>
            <a:spLocks noGrp="1"/>
          </p:cNvSpPr>
          <p:nvPr>
            <p:ph type="title"/>
          </p:nvPr>
        </p:nvSpPr>
        <p:spPr/>
        <p:txBody>
          <a:bodyPr/>
          <a:lstStyle/>
          <a:p>
            <a:r>
              <a:rPr lang="en-US" dirty="0"/>
              <a:t>Upper-Level Flow Analysis from Cassini</a:t>
            </a:r>
          </a:p>
        </p:txBody>
      </p:sp>
      <p:pic>
        <p:nvPicPr>
          <p:cNvPr id="4" name="Picture 3" descr="A diagram of a formation of a human body&#10;&#10;Description automatically generated with medium confidence">
            <a:extLst>
              <a:ext uri="{FF2B5EF4-FFF2-40B4-BE49-F238E27FC236}">
                <a16:creationId xmlns:a16="http://schemas.microsoft.com/office/drawing/2014/main" id="{D66DDA87-B5F6-A39E-A45B-34DA98C15142}"/>
              </a:ext>
            </a:extLst>
          </p:cNvPr>
          <p:cNvPicPr>
            <a:picLocks noChangeAspect="1"/>
          </p:cNvPicPr>
          <p:nvPr/>
        </p:nvPicPr>
        <p:blipFill>
          <a:blip r:embed="rId2"/>
          <a:srcRect l="329" t="1770" r="527" b="-1331"/>
          <a:stretch/>
        </p:blipFill>
        <p:spPr>
          <a:xfrm>
            <a:off x="1779155" y="1263156"/>
            <a:ext cx="8633690" cy="4331688"/>
          </a:xfrm>
          <a:prstGeom prst="rect">
            <a:avLst/>
          </a:prstGeom>
        </p:spPr>
      </p:pic>
      <p:sp>
        <p:nvSpPr>
          <p:cNvPr id="5" name="TextBox 4">
            <a:extLst>
              <a:ext uri="{FF2B5EF4-FFF2-40B4-BE49-F238E27FC236}">
                <a16:creationId xmlns:a16="http://schemas.microsoft.com/office/drawing/2014/main" id="{8B7561CA-194C-1D97-97EF-6BEC3810DF70}"/>
              </a:ext>
            </a:extLst>
          </p:cNvPr>
          <p:cNvSpPr txBox="1"/>
          <p:nvPr/>
        </p:nvSpPr>
        <p:spPr>
          <a:xfrm rot="20228607">
            <a:off x="7591071" y="3313895"/>
            <a:ext cx="1196802" cy="523220"/>
          </a:xfrm>
          <a:prstGeom prst="rect">
            <a:avLst/>
          </a:prstGeom>
          <a:noFill/>
        </p:spPr>
        <p:txBody>
          <a:bodyPr wrap="none" rtlCol="0">
            <a:spAutoFit/>
          </a:bodyPr>
          <a:lstStyle/>
          <a:p>
            <a:pPr algn="ctr"/>
            <a:r>
              <a:rPr lang="en-US" sz="1400" b="1" dirty="0">
                <a:solidFill>
                  <a:srgbClr val="FF0000"/>
                </a:solidFill>
              </a:rPr>
              <a:t>Divergence</a:t>
            </a:r>
          </a:p>
          <a:p>
            <a:pPr algn="ctr"/>
            <a:r>
              <a:rPr lang="en-US" sz="1400" b="1" dirty="0">
                <a:solidFill>
                  <a:srgbClr val="FF0000"/>
                </a:solidFill>
              </a:rPr>
              <a:t>(Upper-Level)</a:t>
            </a:r>
          </a:p>
        </p:txBody>
      </p:sp>
      <p:sp>
        <p:nvSpPr>
          <p:cNvPr id="6" name="TextBox 5">
            <a:extLst>
              <a:ext uri="{FF2B5EF4-FFF2-40B4-BE49-F238E27FC236}">
                <a16:creationId xmlns:a16="http://schemas.microsoft.com/office/drawing/2014/main" id="{F13813BC-E3F9-EB4C-0647-DE720462A0FE}"/>
              </a:ext>
            </a:extLst>
          </p:cNvPr>
          <p:cNvSpPr txBox="1"/>
          <p:nvPr/>
        </p:nvSpPr>
        <p:spPr>
          <a:xfrm rot="19708088">
            <a:off x="4950420" y="3097818"/>
            <a:ext cx="1196802" cy="523220"/>
          </a:xfrm>
          <a:prstGeom prst="rect">
            <a:avLst/>
          </a:prstGeom>
          <a:noFill/>
        </p:spPr>
        <p:txBody>
          <a:bodyPr wrap="none" rtlCol="0">
            <a:spAutoFit/>
          </a:bodyPr>
          <a:lstStyle/>
          <a:p>
            <a:pPr algn="ctr"/>
            <a:r>
              <a:rPr lang="en-US" sz="1400" b="1" dirty="0">
                <a:solidFill>
                  <a:srgbClr val="0070C0"/>
                </a:solidFill>
              </a:rPr>
              <a:t>Convergence</a:t>
            </a:r>
            <a:br>
              <a:rPr lang="en-US" sz="1400" b="1" dirty="0">
                <a:solidFill>
                  <a:srgbClr val="0070C0"/>
                </a:solidFill>
              </a:rPr>
            </a:br>
            <a:r>
              <a:rPr lang="en-US" sz="1400" b="1" dirty="0">
                <a:solidFill>
                  <a:srgbClr val="0070C0"/>
                </a:solidFill>
              </a:rPr>
              <a:t>(Upper-Level)</a:t>
            </a:r>
          </a:p>
        </p:txBody>
      </p:sp>
      <p:sp>
        <p:nvSpPr>
          <p:cNvPr id="8" name="Content Placeholder 2">
            <a:extLst>
              <a:ext uri="{FF2B5EF4-FFF2-40B4-BE49-F238E27FC236}">
                <a16:creationId xmlns:a16="http://schemas.microsoft.com/office/drawing/2014/main" id="{56389CAC-81FE-966F-9503-A00C52F456A2}"/>
              </a:ext>
            </a:extLst>
          </p:cNvPr>
          <p:cNvSpPr>
            <a:spLocks noGrp="1"/>
          </p:cNvSpPr>
          <p:nvPr>
            <p:ph idx="1"/>
          </p:nvPr>
        </p:nvSpPr>
        <p:spPr>
          <a:xfrm>
            <a:off x="838200" y="5552681"/>
            <a:ext cx="10515600" cy="940194"/>
          </a:xfrm>
        </p:spPr>
        <p:txBody>
          <a:bodyPr>
            <a:normAutofit fontScale="92500" lnSpcReduction="20000"/>
          </a:bodyPr>
          <a:lstStyle/>
          <a:p>
            <a:pPr marL="0" indent="0">
              <a:lnSpc>
                <a:spcPct val="120000"/>
              </a:lnSpc>
              <a:buNone/>
            </a:pPr>
            <a:r>
              <a:rPr lang="en-US" dirty="0"/>
              <a:t>Choi </a:t>
            </a:r>
            <a:r>
              <a:rPr lang="en-US" i="1" dirty="0"/>
              <a:t>et al.</a:t>
            </a:r>
            <a:r>
              <a:rPr lang="en-US" dirty="0"/>
              <a:t> (2007) analysis (and animations available in supplemental data) supports areas of subsidence/convergence and uplift/divergence</a:t>
            </a:r>
          </a:p>
        </p:txBody>
      </p:sp>
    </p:spTree>
    <p:extLst>
      <p:ext uri="{BB962C8B-B14F-4D97-AF65-F5344CB8AC3E}">
        <p14:creationId xmlns:p14="http://schemas.microsoft.com/office/powerpoint/2010/main" val="168326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B2F8-5A3C-C918-91D8-C82061B50250}"/>
              </a:ext>
            </a:extLst>
          </p:cNvPr>
          <p:cNvSpPr>
            <a:spLocks noGrp="1"/>
          </p:cNvSpPr>
          <p:nvPr>
            <p:ph type="title"/>
          </p:nvPr>
        </p:nvSpPr>
        <p:spPr/>
        <p:txBody>
          <a:bodyPr/>
          <a:lstStyle/>
          <a:p>
            <a:r>
              <a:rPr lang="en-US" dirty="0"/>
              <a:t>Meteorological Definitions</a:t>
            </a:r>
          </a:p>
        </p:txBody>
      </p:sp>
      <p:sp>
        <p:nvSpPr>
          <p:cNvPr id="3" name="Content Placeholder 2">
            <a:extLst>
              <a:ext uri="{FF2B5EF4-FFF2-40B4-BE49-F238E27FC236}">
                <a16:creationId xmlns:a16="http://schemas.microsoft.com/office/drawing/2014/main" id="{2ED991B2-05E1-6AAA-7D49-A847C039CEA5}"/>
              </a:ext>
            </a:extLst>
          </p:cNvPr>
          <p:cNvSpPr>
            <a:spLocks noGrp="1"/>
          </p:cNvSpPr>
          <p:nvPr>
            <p:ph idx="1"/>
          </p:nvPr>
        </p:nvSpPr>
        <p:spPr>
          <a:xfrm>
            <a:off x="838200" y="1825625"/>
            <a:ext cx="5461219" cy="4351338"/>
          </a:xfrm>
        </p:spPr>
        <p:txBody>
          <a:bodyPr>
            <a:normAutofit fontScale="70000" lnSpcReduction="20000"/>
          </a:bodyPr>
          <a:lstStyle/>
          <a:p>
            <a:pPr>
              <a:lnSpc>
                <a:spcPct val="120000"/>
              </a:lnSpc>
              <a:spcAft>
                <a:spcPts val="600"/>
              </a:spcAft>
            </a:pPr>
            <a:r>
              <a:rPr lang="en-US" dirty="0">
                <a:solidFill>
                  <a:srgbClr val="202122"/>
                </a:solidFill>
                <a:latin typeface="Arial" panose="020B0604020202020204" pitchFamily="34" charset="0"/>
              </a:rPr>
              <a:t>If convergence is occurring in the upper troposphere the atmosphere will attempt to compensate by initiating divergence in the lower troposphere, this is called the damper effect. This condition results in downward vertical motion and adiabatic warming, which could represent improving weather with increased stability. This is called the </a:t>
            </a:r>
            <a:r>
              <a:rPr lang="en-US" b="1">
                <a:solidFill>
                  <a:srgbClr val="202122"/>
                </a:solidFill>
                <a:latin typeface="Arial" panose="020B0604020202020204" pitchFamily="34" charset="0"/>
              </a:rPr>
              <a:t>Damper Effect.</a:t>
            </a:r>
            <a:endParaRPr lang="en-US" dirty="0">
              <a:solidFill>
                <a:srgbClr val="202122"/>
              </a:solidFill>
              <a:latin typeface="Arial" panose="020B0604020202020204" pitchFamily="34" charset="0"/>
            </a:endParaRPr>
          </a:p>
          <a:p>
            <a:pPr lvl="1">
              <a:lnSpc>
                <a:spcPct val="120000"/>
              </a:lnSpc>
              <a:spcAft>
                <a:spcPts val="600"/>
              </a:spcAft>
            </a:pPr>
            <a:r>
              <a:rPr lang="en-US" dirty="0">
                <a:hlinkClick r:id="rId2"/>
              </a:rPr>
              <a:t>https://www.weather.gov/source/zhu/ZHU_Training_Page/Miscellaneous/Divergence/divergence.html#:~:text=If%20convergence%20is%20occurring%20in,improving%20weather%20with%20increased%20stability</a:t>
            </a:r>
            <a:r>
              <a:rPr lang="en-US" dirty="0"/>
              <a:t>.</a:t>
            </a:r>
          </a:p>
          <a:p>
            <a:pPr lvl="1">
              <a:lnSpc>
                <a:spcPct val="120000"/>
              </a:lnSpc>
              <a:spcAft>
                <a:spcPts val="600"/>
              </a:spcAft>
            </a:pPr>
            <a:endParaRPr lang="en-US" dirty="0"/>
          </a:p>
        </p:txBody>
      </p:sp>
      <p:pic>
        <p:nvPicPr>
          <p:cNvPr id="4" name="Picture 4">
            <a:extLst>
              <a:ext uri="{FF2B5EF4-FFF2-40B4-BE49-F238E27FC236}">
                <a16:creationId xmlns:a16="http://schemas.microsoft.com/office/drawing/2014/main" id="{F7A4AC1F-B659-B5CC-62AF-26614C15B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873" y="1274015"/>
            <a:ext cx="4426239" cy="2727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isesink">
            <a:extLst>
              <a:ext uri="{FF2B5EF4-FFF2-40B4-BE49-F238E27FC236}">
                <a16:creationId xmlns:a16="http://schemas.microsoft.com/office/drawing/2014/main" id="{35C45FE0-F441-A136-8794-30BD1F98B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873" y="4093654"/>
            <a:ext cx="5461219" cy="250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70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940BF-A2DA-DF1A-76AA-0100A62A3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C43EF8-FACD-8D1B-0A1E-174DDABDA498}"/>
              </a:ext>
            </a:extLst>
          </p:cNvPr>
          <p:cNvSpPr>
            <a:spLocks noGrp="1"/>
          </p:cNvSpPr>
          <p:nvPr>
            <p:ph type="title"/>
          </p:nvPr>
        </p:nvSpPr>
        <p:spPr/>
        <p:txBody>
          <a:bodyPr/>
          <a:lstStyle/>
          <a:p>
            <a:r>
              <a:rPr lang="en-US" dirty="0"/>
              <a:t>See Lauer </a:t>
            </a:r>
            <a:r>
              <a:rPr lang="en-US" dirty="0" err="1"/>
              <a:t>Linkedin</a:t>
            </a:r>
            <a:r>
              <a:rPr lang="en-US" dirty="0"/>
              <a:t> chat on Hurricanes, Jet Streaks, and Ekman transport</a:t>
            </a:r>
          </a:p>
        </p:txBody>
      </p:sp>
      <p:pic>
        <p:nvPicPr>
          <p:cNvPr id="5" name="Picture 4">
            <a:extLst>
              <a:ext uri="{FF2B5EF4-FFF2-40B4-BE49-F238E27FC236}">
                <a16:creationId xmlns:a16="http://schemas.microsoft.com/office/drawing/2014/main" id="{FCEEC38F-C57D-296D-487F-DEBDD9B3C2BF}"/>
              </a:ext>
            </a:extLst>
          </p:cNvPr>
          <p:cNvPicPr>
            <a:picLocks noChangeAspect="1"/>
          </p:cNvPicPr>
          <p:nvPr/>
        </p:nvPicPr>
        <p:blipFill>
          <a:blip r:embed="rId2"/>
          <a:stretch>
            <a:fillRect/>
          </a:stretch>
        </p:blipFill>
        <p:spPr>
          <a:xfrm>
            <a:off x="5501564" y="1714500"/>
            <a:ext cx="6208088" cy="4457700"/>
          </a:xfrm>
          <a:prstGeom prst="rect">
            <a:avLst/>
          </a:prstGeom>
        </p:spPr>
      </p:pic>
      <p:sp>
        <p:nvSpPr>
          <p:cNvPr id="6" name="Content Placeholder 2">
            <a:extLst>
              <a:ext uri="{FF2B5EF4-FFF2-40B4-BE49-F238E27FC236}">
                <a16:creationId xmlns:a16="http://schemas.microsoft.com/office/drawing/2014/main" id="{ED79C6EF-620D-39BD-6C72-5036AB5B5D08}"/>
              </a:ext>
            </a:extLst>
          </p:cNvPr>
          <p:cNvSpPr txBox="1">
            <a:spLocks/>
          </p:cNvSpPr>
          <p:nvPr/>
        </p:nvSpPr>
        <p:spPr>
          <a:xfrm>
            <a:off x="838200" y="1825625"/>
            <a:ext cx="3921690" cy="16033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“Cyclonic” storms like hurricanes actually have anti-cyclonic flow at or above the cloud tops.</a:t>
            </a:r>
          </a:p>
        </p:txBody>
      </p:sp>
      <p:sp>
        <p:nvSpPr>
          <p:cNvPr id="8" name="TextBox 7">
            <a:extLst>
              <a:ext uri="{FF2B5EF4-FFF2-40B4-BE49-F238E27FC236}">
                <a16:creationId xmlns:a16="http://schemas.microsoft.com/office/drawing/2014/main" id="{27588759-9AA7-9EE6-BAE5-8A3E4E85DE88}"/>
              </a:ext>
            </a:extLst>
          </p:cNvPr>
          <p:cNvSpPr txBox="1"/>
          <p:nvPr/>
        </p:nvSpPr>
        <p:spPr>
          <a:xfrm>
            <a:off x="838200" y="6308209"/>
            <a:ext cx="6096000" cy="369332"/>
          </a:xfrm>
          <a:prstGeom prst="rect">
            <a:avLst/>
          </a:prstGeom>
          <a:noFill/>
        </p:spPr>
        <p:txBody>
          <a:bodyPr wrap="square">
            <a:spAutoFit/>
          </a:bodyPr>
          <a:lstStyle/>
          <a:p>
            <a:r>
              <a:rPr lang="en-US" dirty="0">
                <a:hlinkClick r:id="rId3"/>
              </a:rPr>
              <a:t>https://youtu.be/ANb9AQYFA94</a:t>
            </a:r>
            <a:r>
              <a:rPr lang="en-US" dirty="0"/>
              <a:t> </a:t>
            </a:r>
          </a:p>
        </p:txBody>
      </p:sp>
      <p:pic>
        <p:nvPicPr>
          <p:cNvPr id="10" name="Picture 9">
            <a:extLst>
              <a:ext uri="{FF2B5EF4-FFF2-40B4-BE49-F238E27FC236}">
                <a16:creationId xmlns:a16="http://schemas.microsoft.com/office/drawing/2014/main" id="{FF366E2C-A711-BFC0-DA84-C4BAE41400F8}"/>
              </a:ext>
            </a:extLst>
          </p:cNvPr>
          <p:cNvPicPr>
            <a:picLocks noChangeAspect="1"/>
          </p:cNvPicPr>
          <p:nvPr/>
        </p:nvPicPr>
        <p:blipFill>
          <a:blip r:embed="rId4"/>
          <a:stretch>
            <a:fillRect/>
          </a:stretch>
        </p:blipFill>
        <p:spPr>
          <a:xfrm>
            <a:off x="1073955" y="3311498"/>
            <a:ext cx="3450180" cy="2860702"/>
          </a:xfrm>
          <a:prstGeom prst="rect">
            <a:avLst/>
          </a:prstGeom>
        </p:spPr>
      </p:pic>
    </p:spTree>
    <p:extLst>
      <p:ext uri="{BB962C8B-B14F-4D97-AF65-F5344CB8AC3E}">
        <p14:creationId xmlns:p14="http://schemas.microsoft.com/office/powerpoint/2010/main" val="353105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C155-6E2A-D80E-B956-CD1EDA753A1E}"/>
              </a:ext>
            </a:extLst>
          </p:cNvPr>
          <p:cNvSpPr>
            <a:spLocks noGrp="1"/>
          </p:cNvSpPr>
          <p:nvPr>
            <p:ph type="title"/>
          </p:nvPr>
        </p:nvSpPr>
        <p:spPr/>
        <p:txBody>
          <a:bodyPr/>
          <a:lstStyle/>
          <a:p>
            <a:r>
              <a:rPr lang="en-US" dirty="0"/>
              <a:t>A change in color table…</a:t>
            </a:r>
          </a:p>
        </p:txBody>
      </p:sp>
      <p:sp>
        <p:nvSpPr>
          <p:cNvPr id="3" name="Content Placeholder 2">
            <a:extLst>
              <a:ext uri="{FF2B5EF4-FFF2-40B4-BE49-F238E27FC236}">
                <a16:creationId xmlns:a16="http://schemas.microsoft.com/office/drawing/2014/main" id="{F4DD9F81-2BD4-287C-98EC-E95BBAB0F49B}"/>
              </a:ext>
            </a:extLst>
          </p:cNvPr>
          <p:cNvSpPr>
            <a:spLocks noGrp="1"/>
          </p:cNvSpPr>
          <p:nvPr>
            <p:ph idx="1"/>
          </p:nvPr>
        </p:nvSpPr>
        <p:spPr/>
        <p:txBody>
          <a:bodyPr/>
          <a:lstStyle/>
          <a:p>
            <a:r>
              <a:rPr lang="en-US" dirty="0"/>
              <a:t>t</a:t>
            </a:r>
          </a:p>
        </p:txBody>
      </p:sp>
    </p:spTree>
    <p:extLst>
      <p:ext uri="{BB962C8B-B14F-4D97-AF65-F5344CB8AC3E}">
        <p14:creationId xmlns:p14="http://schemas.microsoft.com/office/powerpoint/2010/main" val="726087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1708-5A83-3EAC-5E3E-8422914A5017}"/>
              </a:ext>
            </a:extLst>
          </p:cNvPr>
          <p:cNvSpPr>
            <a:spLocks noGrp="1"/>
          </p:cNvSpPr>
          <p:nvPr>
            <p:ph type="title"/>
          </p:nvPr>
        </p:nvSpPr>
        <p:spPr>
          <a:xfrm>
            <a:off x="838200" y="365125"/>
            <a:ext cx="3458227" cy="1325563"/>
          </a:xfrm>
        </p:spPr>
        <p:txBody>
          <a:bodyPr/>
          <a:lstStyle/>
          <a:p>
            <a:endParaRPr lang="en-US" dirty="0"/>
          </a:p>
        </p:txBody>
      </p:sp>
      <p:sp>
        <p:nvSpPr>
          <p:cNvPr id="3" name="Content Placeholder 2">
            <a:extLst>
              <a:ext uri="{FF2B5EF4-FFF2-40B4-BE49-F238E27FC236}">
                <a16:creationId xmlns:a16="http://schemas.microsoft.com/office/drawing/2014/main" id="{EC825A93-ABBC-D671-C008-83E7E42AFE37}"/>
              </a:ext>
            </a:extLst>
          </p:cNvPr>
          <p:cNvSpPr>
            <a:spLocks noGrp="1"/>
          </p:cNvSpPr>
          <p:nvPr>
            <p:ph idx="1"/>
          </p:nvPr>
        </p:nvSpPr>
        <p:spPr>
          <a:xfrm>
            <a:off x="838200" y="1825625"/>
            <a:ext cx="3701465" cy="4759902"/>
          </a:xfrm>
        </p:spPr>
        <p:txBody>
          <a:bodyPr>
            <a:normAutofit fontScale="55000" lnSpcReduction="20000"/>
          </a:bodyPr>
          <a:lstStyle/>
          <a:p>
            <a:pPr>
              <a:lnSpc>
                <a:spcPct val="120000"/>
              </a:lnSpc>
            </a:pPr>
            <a:r>
              <a:rPr lang="en-US" dirty="0"/>
              <a:t>Cyclonic (blue) and anticyclonic (red) were drawn by hand and located on the RGB context image by eye.</a:t>
            </a:r>
          </a:p>
          <a:p>
            <a:pPr>
              <a:lnSpc>
                <a:spcPct val="120000"/>
              </a:lnSpc>
            </a:pPr>
            <a:r>
              <a:rPr lang="en-US" dirty="0"/>
              <a:t>Locations were chosen according to the Choi </a:t>
            </a:r>
            <a:r>
              <a:rPr lang="en-US" i="1" dirty="0"/>
              <a:t>et. al.</a:t>
            </a:r>
            <a:r>
              <a:rPr lang="en-US" dirty="0"/>
              <a:t> (2007) flow diagram and supplemental movies.</a:t>
            </a:r>
          </a:p>
          <a:p>
            <a:pPr>
              <a:lnSpc>
                <a:spcPct val="120000"/>
              </a:lnSpc>
            </a:pPr>
            <a:r>
              <a:rPr lang="en-US" dirty="0"/>
              <a:t>Then the orange streamlines representing the eastward flow of the NEBs </a:t>
            </a:r>
            <a:r>
              <a:rPr lang="en-US" dirty="0" err="1"/>
              <a:t>jetstream</a:t>
            </a:r>
            <a:r>
              <a:rPr lang="en-US" dirty="0"/>
              <a:t> were drawn by hand and curved appropriately to match the cyclonic and anticyclonic flows. </a:t>
            </a:r>
          </a:p>
          <a:p>
            <a:pPr>
              <a:lnSpc>
                <a:spcPct val="120000"/>
              </a:lnSpc>
            </a:pPr>
            <a:r>
              <a:rPr lang="en-US" dirty="0"/>
              <a:t>The relative background flows northward and southward of the NEBs were added as blue and red arrows respectively.</a:t>
            </a:r>
          </a:p>
          <a:p>
            <a:pPr>
              <a:lnSpc>
                <a:spcPct val="120000"/>
              </a:lnSpc>
            </a:pPr>
            <a:r>
              <a:rPr lang="en-US" dirty="0"/>
              <a:t>The annotations were then copied to the cloud pressure and ammonia mole fraction plots</a:t>
            </a:r>
          </a:p>
        </p:txBody>
      </p:sp>
      <p:pic>
        <p:nvPicPr>
          <p:cNvPr id="9" name="Picture 8" descr="A close-up of a graph&#10;&#10;Description automatically generated">
            <a:extLst>
              <a:ext uri="{FF2B5EF4-FFF2-40B4-BE49-F238E27FC236}">
                <a16:creationId xmlns:a16="http://schemas.microsoft.com/office/drawing/2014/main" id="{E1634907-CDE1-09FB-8765-50ACA9BA1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1" y="84296"/>
            <a:ext cx="7526520" cy="6408579"/>
          </a:xfrm>
          <a:prstGeom prst="rect">
            <a:avLst/>
          </a:prstGeom>
        </p:spPr>
      </p:pic>
      <p:grpSp>
        <p:nvGrpSpPr>
          <p:cNvPr id="13" name="Group 12">
            <a:extLst>
              <a:ext uri="{FF2B5EF4-FFF2-40B4-BE49-F238E27FC236}">
                <a16:creationId xmlns:a16="http://schemas.microsoft.com/office/drawing/2014/main" id="{9DF5A4B9-AA87-8466-1C03-3D823A003F87}"/>
              </a:ext>
            </a:extLst>
          </p:cNvPr>
          <p:cNvGrpSpPr/>
          <p:nvPr/>
        </p:nvGrpSpPr>
        <p:grpSpPr>
          <a:xfrm>
            <a:off x="5264001" y="4656184"/>
            <a:ext cx="6012118" cy="548372"/>
            <a:chOff x="5264001" y="4656184"/>
            <a:chExt cx="6012118" cy="548372"/>
          </a:xfrm>
        </p:grpSpPr>
        <p:sp>
          <p:nvSpPr>
            <p:cNvPr id="19" name="Arc 18">
              <a:extLst>
                <a:ext uri="{FF2B5EF4-FFF2-40B4-BE49-F238E27FC236}">
                  <a16:creationId xmlns:a16="http://schemas.microsoft.com/office/drawing/2014/main" id="{B4A44338-2D5F-9FAA-B67B-159BFA96F593}"/>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Arc 19">
              <a:extLst>
                <a:ext uri="{FF2B5EF4-FFF2-40B4-BE49-F238E27FC236}">
                  <a16:creationId xmlns:a16="http://schemas.microsoft.com/office/drawing/2014/main" id="{020A3C41-16B2-5C58-E638-B630394E30C7}"/>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9D147DBD-B34A-56D5-6814-5E976F940AA7}"/>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CDABA07F-821E-34A1-A012-AEEA6E3D10F0}"/>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58AB5F00-6CB8-8651-5B26-AD9BB97DEFA3}"/>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D8EDB36F-8E34-7BF7-47B7-77A658712311}"/>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6916F739-363F-2D76-D7C6-73A487E111D5}"/>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E03BED0B-220E-9B80-912A-24CD7E9A214F}"/>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9E3FBC8C-FF85-042E-55E9-CD6EF2121E7D}"/>
                </a:ext>
              </a:extLst>
            </p:cNvPr>
            <p:cNvGrpSpPr/>
            <p:nvPr/>
          </p:nvGrpSpPr>
          <p:grpSpPr>
            <a:xfrm>
              <a:off x="5308600" y="4799079"/>
              <a:ext cx="5956300" cy="386898"/>
              <a:chOff x="5308600" y="4576078"/>
              <a:chExt cx="5956300" cy="731300"/>
            </a:xfrm>
          </p:grpSpPr>
          <p:sp>
            <p:nvSpPr>
              <p:cNvPr id="46" name="Freeform: Shape 45">
                <a:extLst>
                  <a:ext uri="{FF2B5EF4-FFF2-40B4-BE49-F238E27FC236}">
                    <a16:creationId xmlns:a16="http://schemas.microsoft.com/office/drawing/2014/main" id="{9495F3FD-CB07-DC1B-E07A-35A77176D56E}"/>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7" name="Freeform: Shape 46">
                <a:extLst>
                  <a:ext uri="{FF2B5EF4-FFF2-40B4-BE49-F238E27FC236}">
                    <a16:creationId xmlns:a16="http://schemas.microsoft.com/office/drawing/2014/main" id="{33CF4513-069E-D48F-5441-DEEEFD75B50F}"/>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B9D96B32-6808-88CD-DC6C-F1CBBAAEFEB2}"/>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79" name="Straight Arrow Connector 78">
              <a:extLst>
                <a:ext uri="{FF2B5EF4-FFF2-40B4-BE49-F238E27FC236}">
                  <a16:creationId xmlns:a16="http://schemas.microsoft.com/office/drawing/2014/main" id="{7F61CD65-D347-837B-665B-737A9DD6452A}"/>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278AAF-C55B-8A42-EE27-DBE440A59B88}"/>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8595DE-12AE-B2D1-798C-A78156051B40}"/>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5869704-715F-0FB2-EC09-5D39C4564E22}"/>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750533C-B3FB-6DA9-8219-892AD1AE016D}"/>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CA34A0F-2383-63CE-D9E6-81A7381F3F2B}"/>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499BE63-C2E7-5E2E-F7D1-9604AB7C2374}"/>
                </a:ext>
              </a:extLst>
            </p:cNvPr>
            <p:cNvCxnSpPr>
              <a:cxnSpLocks/>
              <a:stCxn id="48"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E0A89999-A848-EE9D-0996-5510BA2F8C2C}"/>
                </a:ext>
              </a:extLst>
            </p:cNvPr>
            <p:cNvCxnSpPr>
              <a:cxnSpLocks/>
              <a:stCxn id="47" idx="22"/>
              <a:endCxn id="47"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F19FE1F8-D741-24BE-A8BF-A8293553EB97}"/>
                </a:ext>
              </a:extLst>
            </p:cNvPr>
            <p:cNvCxnSpPr>
              <a:cxnSpLocks/>
              <a:stCxn id="47"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3CB78786-4C45-2CBB-F5CF-4412AEF87BB2}"/>
                </a:ext>
              </a:extLst>
            </p:cNvPr>
            <p:cNvCxnSpPr>
              <a:cxnSpLocks/>
              <a:endCxn id="48"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6" name="Straight Arrow Connector 95">
              <a:extLst>
                <a:ext uri="{FF2B5EF4-FFF2-40B4-BE49-F238E27FC236}">
                  <a16:creationId xmlns:a16="http://schemas.microsoft.com/office/drawing/2014/main" id="{4B759D3E-9DB4-639F-5782-E27F86FF9B51}"/>
                </a:ext>
              </a:extLst>
            </p:cNvPr>
            <p:cNvCxnSpPr>
              <a:cxnSpLocks/>
              <a:endCxn id="48"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4" name="Group 13">
            <a:extLst>
              <a:ext uri="{FF2B5EF4-FFF2-40B4-BE49-F238E27FC236}">
                <a16:creationId xmlns:a16="http://schemas.microsoft.com/office/drawing/2014/main" id="{EBD74F1B-3678-EC5E-39ED-5FFD083C94C3}"/>
              </a:ext>
            </a:extLst>
          </p:cNvPr>
          <p:cNvGrpSpPr/>
          <p:nvPr/>
        </p:nvGrpSpPr>
        <p:grpSpPr>
          <a:xfrm>
            <a:off x="5264001" y="2825764"/>
            <a:ext cx="6012118" cy="548372"/>
            <a:chOff x="5264001" y="4656184"/>
            <a:chExt cx="6012118" cy="548372"/>
          </a:xfrm>
        </p:grpSpPr>
        <p:sp>
          <p:nvSpPr>
            <p:cNvPr id="15" name="Arc 14">
              <a:extLst>
                <a:ext uri="{FF2B5EF4-FFF2-40B4-BE49-F238E27FC236}">
                  <a16:creationId xmlns:a16="http://schemas.microsoft.com/office/drawing/2014/main" id="{6259E905-DD1D-7704-2417-6E7A09D75FE8}"/>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25A098B3-C2CF-6E41-A564-3E222B0B0CFF}"/>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DC9BBF5-B002-B242-8D71-55E8AE9C4056}"/>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A5BBD5D1-E51F-ADCB-E8B5-0944D9FEDF14}"/>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3C39D079-1623-8236-4442-664825B14A8A}"/>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00273065-DB88-9FA7-15EE-F28A826285BB}"/>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0FB854C5-93D6-DAB8-0CB3-2990937BBEC5}"/>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206291D9-A853-735B-4EFE-B864A32F2958}"/>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36CE1A49-A3C3-BA51-0EA0-A104948CAC34}"/>
                </a:ext>
              </a:extLst>
            </p:cNvPr>
            <p:cNvGrpSpPr/>
            <p:nvPr/>
          </p:nvGrpSpPr>
          <p:grpSpPr>
            <a:xfrm>
              <a:off x="5308600" y="4799079"/>
              <a:ext cx="5956300" cy="386898"/>
              <a:chOff x="5308600" y="4576078"/>
              <a:chExt cx="5956300" cy="731300"/>
            </a:xfrm>
          </p:grpSpPr>
          <p:sp>
            <p:nvSpPr>
              <p:cNvPr id="39" name="Freeform: Shape 38">
                <a:extLst>
                  <a:ext uri="{FF2B5EF4-FFF2-40B4-BE49-F238E27FC236}">
                    <a16:creationId xmlns:a16="http://schemas.microsoft.com/office/drawing/2014/main" id="{23521A91-22DD-3C15-2362-19FC6D0CDB60}"/>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0" name="Freeform: Shape 39">
                <a:extLst>
                  <a:ext uri="{FF2B5EF4-FFF2-40B4-BE49-F238E27FC236}">
                    <a16:creationId xmlns:a16="http://schemas.microsoft.com/office/drawing/2014/main" id="{B5B13A8C-91F8-3238-CEE3-743BE0AE203F}"/>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1" name="Freeform: Shape 40">
                <a:extLst>
                  <a:ext uri="{FF2B5EF4-FFF2-40B4-BE49-F238E27FC236}">
                    <a16:creationId xmlns:a16="http://schemas.microsoft.com/office/drawing/2014/main" id="{3B8A103B-FB19-48B3-07A2-75F2CF082064}"/>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7CF610D1-E42A-62C4-F2B8-11AFFC620C35}"/>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6A1C92-D3E3-7A3D-B911-273DCF47AAFB}"/>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D842D3-968A-21C2-0D81-B65D5EE69365}"/>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722560-2CEB-DFEA-A801-348E505A0AC8}"/>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04EC19-68DA-5FF6-ECA4-E2F1BAC32BCA}"/>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407B42-571F-8E53-163C-0A0F949394B7}"/>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0FF68E1-7E71-355E-B56B-E44742C9953F}"/>
                </a:ext>
              </a:extLst>
            </p:cNvPr>
            <p:cNvCxnSpPr>
              <a:cxnSpLocks/>
              <a:stCxn id="41"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D5CCFE7C-87A4-5BC2-D777-A74003AF737D}"/>
                </a:ext>
              </a:extLst>
            </p:cNvPr>
            <p:cNvCxnSpPr>
              <a:cxnSpLocks/>
              <a:stCxn id="40" idx="22"/>
              <a:endCxn id="40"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53FD2E03-0327-0B25-1D45-9DDA459B2F43}"/>
                </a:ext>
              </a:extLst>
            </p:cNvPr>
            <p:cNvCxnSpPr>
              <a:cxnSpLocks/>
              <a:stCxn id="40"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2CF2BDD4-8544-9534-12BD-9CDD68CFB3C2}"/>
                </a:ext>
              </a:extLst>
            </p:cNvPr>
            <p:cNvCxnSpPr>
              <a:cxnSpLocks/>
              <a:endCxn id="41"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03623C65-0AA7-C8F0-0B7C-AA85FE74998E}"/>
                </a:ext>
              </a:extLst>
            </p:cNvPr>
            <p:cNvCxnSpPr>
              <a:cxnSpLocks/>
              <a:endCxn id="41"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9" name="Group 48">
            <a:extLst>
              <a:ext uri="{FF2B5EF4-FFF2-40B4-BE49-F238E27FC236}">
                <a16:creationId xmlns:a16="http://schemas.microsoft.com/office/drawing/2014/main" id="{4E363C92-E7FE-7C8D-7C53-ACAE417934F9}"/>
              </a:ext>
            </a:extLst>
          </p:cNvPr>
          <p:cNvGrpSpPr/>
          <p:nvPr/>
        </p:nvGrpSpPr>
        <p:grpSpPr>
          <a:xfrm>
            <a:off x="5264001" y="978676"/>
            <a:ext cx="6012118" cy="548372"/>
            <a:chOff x="5264001" y="4656184"/>
            <a:chExt cx="6012118" cy="548372"/>
          </a:xfrm>
        </p:grpSpPr>
        <p:sp>
          <p:nvSpPr>
            <p:cNvPr id="50" name="Arc 49">
              <a:extLst>
                <a:ext uri="{FF2B5EF4-FFF2-40B4-BE49-F238E27FC236}">
                  <a16:creationId xmlns:a16="http://schemas.microsoft.com/office/drawing/2014/main" id="{DB241E4A-4082-365A-F644-AE9701A1563F}"/>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39A5F2C4-0E46-7B87-ED81-9561790B6AB4}"/>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2E0B95B7-85F5-804E-16F6-B30B9EBBE80B}"/>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83C93319-3FBD-131B-C0CA-B53AEC008EFE}"/>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E93D303-D7C3-9066-0B00-04005931648F}"/>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337AF1A3-51C3-5AEE-2341-597B25B9D204}"/>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26C5D178-D52E-1720-268F-C1AB0398774D}"/>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686AC421-A4CB-25B4-0E8F-AC2A67A02983}"/>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8" name="Group 57">
              <a:extLst>
                <a:ext uri="{FF2B5EF4-FFF2-40B4-BE49-F238E27FC236}">
                  <a16:creationId xmlns:a16="http://schemas.microsoft.com/office/drawing/2014/main" id="{F1A03466-91B1-5376-9316-17BD83248AB1}"/>
                </a:ext>
              </a:extLst>
            </p:cNvPr>
            <p:cNvGrpSpPr/>
            <p:nvPr/>
          </p:nvGrpSpPr>
          <p:grpSpPr>
            <a:xfrm>
              <a:off x="5308600" y="4799079"/>
              <a:ext cx="5956300" cy="386898"/>
              <a:chOff x="5308600" y="4576078"/>
              <a:chExt cx="5956300" cy="731300"/>
            </a:xfrm>
          </p:grpSpPr>
          <p:sp>
            <p:nvSpPr>
              <p:cNvPr id="70" name="Freeform: Shape 69">
                <a:extLst>
                  <a:ext uri="{FF2B5EF4-FFF2-40B4-BE49-F238E27FC236}">
                    <a16:creationId xmlns:a16="http://schemas.microsoft.com/office/drawing/2014/main" id="{7AB409E7-48FC-0ADF-52BE-B5DD62DFDE83}"/>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1" name="Freeform: Shape 70">
                <a:extLst>
                  <a:ext uri="{FF2B5EF4-FFF2-40B4-BE49-F238E27FC236}">
                    <a16:creationId xmlns:a16="http://schemas.microsoft.com/office/drawing/2014/main" id="{9906FD7A-C3A0-4279-4D0A-84B27A204B36}"/>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2" name="Freeform: Shape 71">
                <a:extLst>
                  <a:ext uri="{FF2B5EF4-FFF2-40B4-BE49-F238E27FC236}">
                    <a16:creationId xmlns:a16="http://schemas.microsoft.com/office/drawing/2014/main" id="{25A756E5-3FA7-444C-3A6F-A1DD153A7654}"/>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59" name="Straight Arrow Connector 58">
              <a:extLst>
                <a:ext uri="{FF2B5EF4-FFF2-40B4-BE49-F238E27FC236}">
                  <a16:creationId xmlns:a16="http://schemas.microsoft.com/office/drawing/2014/main" id="{BC1CFF6F-E0CE-901A-99DD-18582AB4A77B}"/>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43853B8-8B20-5CF1-6904-1BED069A1C37}"/>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BE5D5E2-8ED2-BE50-B798-D3EFD22DC08D}"/>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55F773B-551D-9DD0-0DAE-A84CB488F89B}"/>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32668D4-FE43-A453-5286-A61430650D86}"/>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F2196A3-7BDA-E304-D046-845BB3ADF6F2}"/>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8034235-1370-34CA-9FBB-63044C7876B2}"/>
                </a:ext>
              </a:extLst>
            </p:cNvPr>
            <p:cNvCxnSpPr>
              <a:cxnSpLocks/>
              <a:stCxn id="72"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9588151F-04BC-6885-14DA-FDC4ED3864A1}"/>
                </a:ext>
              </a:extLst>
            </p:cNvPr>
            <p:cNvCxnSpPr>
              <a:cxnSpLocks/>
              <a:stCxn id="71" idx="22"/>
              <a:endCxn id="71"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D35B5799-9CBF-A9E0-DF49-C1DE57A3192D}"/>
                </a:ext>
              </a:extLst>
            </p:cNvPr>
            <p:cNvCxnSpPr>
              <a:cxnSpLocks/>
              <a:stCxn id="71"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56FA4716-C074-0F43-9240-47B903D5573D}"/>
                </a:ext>
              </a:extLst>
            </p:cNvPr>
            <p:cNvCxnSpPr>
              <a:cxnSpLocks/>
              <a:endCxn id="72"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FC5BEFF3-771E-C16A-D4E8-ACF1B26A91BB}"/>
                </a:ext>
              </a:extLst>
            </p:cNvPr>
            <p:cNvCxnSpPr>
              <a:cxnSpLocks/>
              <a:endCxn id="72"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29470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CD4D3-3A69-92BE-C908-A2FFB741C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8C6F9-B985-F946-28C1-96070F0A0D60}"/>
              </a:ext>
            </a:extLst>
          </p:cNvPr>
          <p:cNvSpPr>
            <a:spLocks noGrp="1"/>
          </p:cNvSpPr>
          <p:nvPr>
            <p:ph type="title"/>
          </p:nvPr>
        </p:nvSpPr>
        <p:spPr>
          <a:xfrm>
            <a:off x="838200" y="365125"/>
            <a:ext cx="3458227" cy="1325563"/>
          </a:xfrm>
        </p:spPr>
        <p:txBody>
          <a:bodyPr/>
          <a:lstStyle/>
          <a:p>
            <a:endParaRPr lang="en-US" dirty="0"/>
          </a:p>
        </p:txBody>
      </p:sp>
      <p:sp>
        <p:nvSpPr>
          <p:cNvPr id="3" name="Content Placeholder 2">
            <a:extLst>
              <a:ext uri="{FF2B5EF4-FFF2-40B4-BE49-F238E27FC236}">
                <a16:creationId xmlns:a16="http://schemas.microsoft.com/office/drawing/2014/main" id="{BDED5658-1AFF-9C74-8180-164F01223618}"/>
              </a:ext>
            </a:extLst>
          </p:cNvPr>
          <p:cNvSpPr>
            <a:spLocks noGrp="1"/>
          </p:cNvSpPr>
          <p:nvPr>
            <p:ph idx="1"/>
          </p:nvPr>
        </p:nvSpPr>
        <p:spPr>
          <a:xfrm>
            <a:off x="838200" y="1825625"/>
            <a:ext cx="3701465" cy="4759902"/>
          </a:xfrm>
        </p:spPr>
        <p:txBody>
          <a:bodyPr>
            <a:normAutofit fontScale="55000" lnSpcReduction="20000"/>
          </a:bodyPr>
          <a:lstStyle/>
          <a:p>
            <a:pPr>
              <a:lnSpc>
                <a:spcPct val="120000"/>
              </a:lnSpc>
            </a:pPr>
            <a:r>
              <a:rPr lang="en-US" dirty="0"/>
              <a:t>Cyclonic (blue) and anticyclonic (red) were drawn by hand and located on the RGB context image by eye.</a:t>
            </a:r>
          </a:p>
          <a:p>
            <a:pPr>
              <a:lnSpc>
                <a:spcPct val="120000"/>
              </a:lnSpc>
            </a:pPr>
            <a:r>
              <a:rPr lang="en-US" dirty="0"/>
              <a:t>Locations were chosen according to the Choi </a:t>
            </a:r>
            <a:r>
              <a:rPr lang="en-US" i="1" dirty="0"/>
              <a:t>et. al.</a:t>
            </a:r>
            <a:r>
              <a:rPr lang="en-US" dirty="0"/>
              <a:t> (2007) flow diagram and supplemental movies.</a:t>
            </a:r>
          </a:p>
          <a:p>
            <a:pPr>
              <a:lnSpc>
                <a:spcPct val="120000"/>
              </a:lnSpc>
            </a:pPr>
            <a:r>
              <a:rPr lang="en-US" dirty="0"/>
              <a:t>Then the orange streamlines representing the eastward flow of the NEBs </a:t>
            </a:r>
            <a:r>
              <a:rPr lang="en-US" dirty="0" err="1"/>
              <a:t>jetstream</a:t>
            </a:r>
            <a:r>
              <a:rPr lang="en-US" dirty="0"/>
              <a:t> were drawn by hand and curved appropriately to match the cyclonic and anticyclonic flows. </a:t>
            </a:r>
          </a:p>
          <a:p>
            <a:pPr>
              <a:lnSpc>
                <a:spcPct val="120000"/>
              </a:lnSpc>
            </a:pPr>
            <a:r>
              <a:rPr lang="en-US" dirty="0"/>
              <a:t>The relative background flows northward and southward of the NEBs were added as blue and red arrows respectively.</a:t>
            </a:r>
          </a:p>
          <a:p>
            <a:pPr>
              <a:lnSpc>
                <a:spcPct val="120000"/>
              </a:lnSpc>
            </a:pPr>
            <a:r>
              <a:rPr lang="en-US" dirty="0"/>
              <a:t>The annotations were then copied to the cloud pressure and ammonia mole fraction plots</a:t>
            </a:r>
          </a:p>
        </p:txBody>
      </p:sp>
      <p:pic>
        <p:nvPicPr>
          <p:cNvPr id="9" name="Picture 8" descr="A close-up of a graph&#10;&#10;Description automatically generated">
            <a:extLst>
              <a:ext uri="{FF2B5EF4-FFF2-40B4-BE49-F238E27FC236}">
                <a16:creationId xmlns:a16="http://schemas.microsoft.com/office/drawing/2014/main" id="{D93C9AFE-CE4B-F981-6BAC-38C334C8B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1" y="84296"/>
            <a:ext cx="7526520" cy="6408579"/>
          </a:xfrm>
          <a:prstGeom prst="rect">
            <a:avLst/>
          </a:prstGeom>
        </p:spPr>
      </p:pic>
      <p:grpSp>
        <p:nvGrpSpPr>
          <p:cNvPr id="13" name="Group 12">
            <a:extLst>
              <a:ext uri="{FF2B5EF4-FFF2-40B4-BE49-F238E27FC236}">
                <a16:creationId xmlns:a16="http://schemas.microsoft.com/office/drawing/2014/main" id="{21349394-CBF5-FE99-45D5-FA38C83ACFC9}"/>
              </a:ext>
            </a:extLst>
          </p:cNvPr>
          <p:cNvGrpSpPr/>
          <p:nvPr/>
        </p:nvGrpSpPr>
        <p:grpSpPr>
          <a:xfrm>
            <a:off x="5264001" y="4656184"/>
            <a:ext cx="6012118" cy="548372"/>
            <a:chOff x="5264001" y="4656184"/>
            <a:chExt cx="6012118" cy="548372"/>
          </a:xfrm>
        </p:grpSpPr>
        <p:sp>
          <p:nvSpPr>
            <p:cNvPr id="19" name="Arc 18">
              <a:extLst>
                <a:ext uri="{FF2B5EF4-FFF2-40B4-BE49-F238E27FC236}">
                  <a16:creationId xmlns:a16="http://schemas.microsoft.com/office/drawing/2014/main" id="{CD8DD998-5720-1592-5853-49A31C07E99D}"/>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Arc 19">
              <a:extLst>
                <a:ext uri="{FF2B5EF4-FFF2-40B4-BE49-F238E27FC236}">
                  <a16:creationId xmlns:a16="http://schemas.microsoft.com/office/drawing/2014/main" id="{55E82E18-E8F5-6C15-640A-85BDC098A586}"/>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383B7224-B919-3EA9-AC3B-35FBD0A9E6AC}"/>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AA7F0744-0E04-FB05-12E6-68AE2C5E2977}"/>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7DF220F-C973-E39C-866E-11EB5B1B2870}"/>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908DEF67-8A3B-31E2-0C90-0FD1BE7F10F5}"/>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C04D08EC-DAA6-8C6C-FAB6-B8FC4911E593}"/>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06F39110-0B5F-87BB-3748-755BE6D661DD}"/>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7F1F5F7E-B491-6BCF-49E3-851BEB2EAEAB}"/>
                </a:ext>
              </a:extLst>
            </p:cNvPr>
            <p:cNvGrpSpPr/>
            <p:nvPr/>
          </p:nvGrpSpPr>
          <p:grpSpPr>
            <a:xfrm>
              <a:off x="5308600" y="4799079"/>
              <a:ext cx="5956300" cy="386898"/>
              <a:chOff x="5308600" y="4576078"/>
              <a:chExt cx="5956300" cy="731300"/>
            </a:xfrm>
          </p:grpSpPr>
          <p:sp>
            <p:nvSpPr>
              <p:cNvPr id="46" name="Freeform: Shape 45">
                <a:extLst>
                  <a:ext uri="{FF2B5EF4-FFF2-40B4-BE49-F238E27FC236}">
                    <a16:creationId xmlns:a16="http://schemas.microsoft.com/office/drawing/2014/main" id="{676AA827-3DCF-575D-97A4-6548128712BA}"/>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7" name="Freeform: Shape 46">
                <a:extLst>
                  <a:ext uri="{FF2B5EF4-FFF2-40B4-BE49-F238E27FC236}">
                    <a16:creationId xmlns:a16="http://schemas.microsoft.com/office/drawing/2014/main" id="{C5E67780-024C-403E-5264-E6DE0D2A1ED2}"/>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237CFF62-96A8-061E-1115-0EB88F13D52A}"/>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79" name="Straight Arrow Connector 78">
              <a:extLst>
                <a:ext uri="{FF2B5EF4-FFF2-40B4-BE49-F238E27FC236}">
                  <a16:creationId xmlns:a16="http://schemas.microsoft.com/office/drawing/2014/main" id="{8A9BDF8D-168E-E15B-5D25-1EF7DF41398A}"/>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3219539-CF81-78DD-DC2A-ED1CFE8728F1}"/>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F171396-E397-61A9-33BB-05B7D0778DC9}"/>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9DDA738-8DCA-525D-FD83-58A989FDC36F}"/>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75F759C-EEB7-BB1C-5444-28466C498E90}"/>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CB3BB7F-498F-197C-652D-FF2ABE9D8372}"/>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58B2F99-C0C6-C4EA-ED18-17912BC76E68}"/>
                </a:ext>
              </a:extLst>
            </p:cNvPr>
            <p:cNvCxnSpPr>
              <a:cxnSpLocks/>
              <a:stCxn id="48"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DF970F78-B87A-1A25-9EC3-4630F86104D2}"/>
                </a:ext>
              </a:extLst>
            </p:cNvPr>
            <p:cNvCxnSpPr>
              <a:cxnSpLocks/>
              <a:stCxn id="47" idx="22"/>
              <a:endCxn id="47"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1F20F301-B18D-D6CE-0E26-1925F496148D}"/>
                </a:ext>
              </a:extLst>
            </p:cNvPr>
            <p:cNvCxnSpPr>
              <a:cxnSpLocks/>
              <a:stCxn id="47"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D990D68A-BEF2-E86D-F958-BD1F10FDB8AB}"/>
                </a:ext>
              </a:extLst>
            </p:cNvPr>
            <p:cNvCxnSpPr>
              <a:cxnSpLocks/>
              <a:endCxn id="48"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6" name="Straight Arrow Connector 95">
              <a:extLst>
                <a:ext uri="{FF2B5EF4-FFF2-40B4-BE49-F238E27FC236}">
                  <a16:creationId xmlns:a16="http://schemas.microsoft.com/office/drawing/2014/main" id="{E0B5C1C8-34C0-E2D8-1E05-0AD862E41379}"/>
                </a:ext>
              </a:extLst>
            </p:cNvPr>
            <p:cNvCxnSpPr>
              <a:cxnSpLocks/>
              <a:endCxn id="48"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4" name="Group 13">
            <a:extLst>
              <a:ext uri="{FF2B5EF4-FFF2-40B4-BE49-F238E27FC236}">
                <a16:creationId xmlns:a16="http://schemas.microsoft.com/office/drawing/2014/main" id="{96F48FDB-95B6-49D7-4FB5-8F7F2C5F69C3}"/>
              </a:ext>
            </a:extLst>
          </p:cNvPr>
          <p:cNvGrpSpPr/>
          <p:nvPr/>
        </p:nvGrpSpPr>
        <p:grpSpPr>
          <a:xfrm>
            <a:off x="5264001" y="2825764"/>
            <a:ext cx="6012118" cy="548372"/>
            <a:chOff x="5264001" y="4656184"/>
            <a:chExt cx="6012118" cy="548372"/>
          </a:xfrm>
        </p:grpSpPr>
        <p:sp>
          <p:nvSpPr>
            <p:cNvPr id="15" name="Arc 14">
              <a:extLst>
                <a:ext uri="{FF2B5EF4-FFF2-40B4-BE49-F238E27FC236}">
                  <a16:creationId xmlns:a16="http://schemas.microsoft.com/office/drawing/2014/main" id="{657752BB-7EEB-2772-65BD-F8FEC162583F}"/>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0A9DBA5B-9111-F90B-AF44-2C6B7BBBCF63}"/>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6AC0869-CFD1-5682-AF87-E2CC64067CA9}"/>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A445280C-71EE-F792-34AF-319B5EFB9C95}"/>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B08819DE-BDAB-BCAA-AD5F-335460A47180}"/>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17A8CB6C-EBCC-DAC2-1450-96BD9D659A23}"/>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36B4369E-8137-9ECA-B8BB-AC4AC5A554DF}"/>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9B61E3CC-61B1-0148-F518-54DE31BFEB88}"/>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AA39A839-7F38-A705-C165-932F652FA1CF}"/>
                </a:ext>
              </a:extLst>
            </p:cNvPr>
            <p:cNvGrpSpPr/>
            <p:nvPr/>
          </p:nvGrpSpPr>
          <p:grpSpPr>
            <a:xfrm>
              <a:off x="5308600" y="4799079"/>
              <a:ext cx="5956300" cy="386898"/>
              <a:chOff x="5308600" y="4576078"/>
              <a:chExt cx="5956300" cy="731300"/>
            </a:xfrm>
          </p:grpSpPr>
          <p:sp>
            <p:nvSpPr>
              <p:cNvPr id="39" name="Freeform: Shape 38">
                <a:extLst>
                  <a:ext uri="{FF2B5EF4-FFF2-40B4-BE49-F238E27FC236}">
                    <a16:creationId xmlns:a16="http://schemas.microsoft.com/office/drawing/2014/main" id="{21A14E5A-E27B-5C7F-1F3B-ABC50E8C1518}"/>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0" name="Freeform: Shape 39">
                <a:extLst>
                  <a:ext uri="{FF2B5EF4-FFF2-40B4-BE49-F238E27FC236}">
                    <a16:creationId xmlns:a16="http://schemas.microsoft.com/office/drawing/2014/main" id="{60BD76BC-F61E-C7B1-BEEA-3876CCB11699}"/>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1" name="Freeform: Shape 40">
                <a:extLst>
                  <a:ext uri="{FF2B5EF4-FFF2-40B4-BE49-F238E27FC236}">
                    <a16:creationId xmlns:a16="http://schemas.microsoft.com/office/drawing/2014/main" id="{D1435DBE-FA97-C4AB-9C37-8F2033190295}"/>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528BDD81-B6FD-56FE-FDCD-497CE2EFB38D}"/>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6A6600-D0E1-25F0-2455-6A177ABA9190}"/>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7528D59-967B-CE6D-4854-57593D416B05}"/>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C27725-DB15-735B-63AA-628D30DE3865}"/>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B1872D0-2A26-F1D0-2710-F2C98145B90A}"/>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4F6C313-36E1-97E5-1AF5-DF155BF02979}"/>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8FD536-57F8-50F0-C9A0-01C45D6A6B28}"/>
                </a:ext>
              </a:extLst>
            </p:cNvPr>
            <p:cNvCxnSpPr>
              <a:cxnSpLocks/>
              <a:stCxn id="41"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C9117683-DA88-11E3-FF40-F97C6F63FFE4}"/>
                </a:ext>
              </a:extLst>
            </p:cNvPr>
            <p:cNvCxnSpPr>
              <a:cxnSpLocks/>
              <a:stCxn id="40" idx="22"/>
              <a:endCxn id="40"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15B5666D-7A49-2B46-DFD6-24BA9A8E1F02}"/>
                </a:ext>
              </a:extLst>
            </p:cNvPr>
            <p:cNvCxnSpPr>
              <a:cxnSpLocks/>
              <a:stCxn id="40"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8AB9759C-438B-0558-DEC4-CB4E7B0C6762}"/>
                </a:ext>
              </a:extLst>
            </p:cNvPr>
            <p:cNvCxnSpPr>
              <a:cxnSpLocks/>
              <a:endCxn id="41"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131EC500-DB22-3E8C-5004-A95D92248939}"/>
                </a:ext>
              </a:extLst>
            </p:cNvPr>
            <p:cNvCxnSpPr>
              <a:cxnSpLocks/>
              <a:endCxn id="41"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9" name="Group 48">
            <a:extLst>
              <a:ext uri="{FF2B5EF4-FFF2-40B4-BE49-F238E27FC236}">
                <a16:creationId xmlns:a16="http://schemas.microsoft.com/office/drawing/2014/main" id="{C266946B-2039-5862-2957-54E41ED2EEDA}"/>
              </a:ext>
            </a:extLst>
          </p:cNvPr>
          <p:cNvGrpSpPr/>
          <p:nvPr/>
        </p:nvGrpSpPr>
        <p:grpSpPr>
          <a:xfrm>
            <a:off x="5264001" y="978676"/>
            <a:ext cx="6012118" cy="548372"/>
            <a:chOff x="5264001" y="4656184"/>
            <a:chExt cx="6012118" cy="548372"/>
          </a:xfrm>
        </p:grpSpPr>
        <p:sp>
          <p:nvSpPr>
            <p:cNvPr id="50" name="Arc 49">
              <a:extLst>
                <a:ext uri="{FF2B5EF4-FFF2-40B4-BE49-F238E27FC236}">
                  <a16:creationId xmlns:a16="http://schemas.microsoft.com/office/drawing/2014/main" id="{89D565D3-EF18-3843-F4D1-C48A878923CD}"/>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D8D5E453-03BA-24D0-2719-51E377ACB561}"/>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A3B5E56A-C92F-604A-FB19-72345C1E968E}"/>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AC0E4930-1E1C-E418-FEBD-77BB2175EED1}"/>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EF36CF20-1008-735F-1DFC-F1E0D1FC12A0}"/>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B773421E-FE83-304D-4584-7A36BBE1260F}"/>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EEC1786D-C5DE-46EA-CBBD-B58D980CD76F}"/>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FAB389E5-CAA0-AEBF-61B0-EC7A0B5BD152}"/>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8" name="Group 57">
              <a:extLst>
                <a:ext uri="{FF2B5EF4-FFF2-40B4-BE49-F238E27FC236}">
                  <a16:creationId xmlns:a16="http://schemas.microsoft.com/office/drawing/2014/main" id="{66328397-992E-1335-AE64-D2B9351AE11C}"/>
                </a:ext>
              </a:extLst>
            </p:cNvPr>
            <p:cNvGrpSpPr/>
            <p:nvPr/>
          </p:nvGrpSpPr>
          <p:grpSpPr>
            <a:xfrm>
              <a:off x="5308600" y="4799079"/>
              <a:ext cx="5956300" cy="386898"/>
              <a:chOff x="5308600" y="4576078"/>
              <a:chExt cx="5956300" cy="731300"/>
            </a:xfrm>
          </p:grpSpPr>
          <p:sp>
            <p:nvSpPr>
              <p:cNvPr id="70" name="Freeform: Shape 69">
                <a:extLst>
                  <a:ext uri="{FF2B5EF4-FFF2-40B4-BE49-F238E27FC236}">
                    <a16:creationId xmlns:a16="http://schemas.microsoft.com/office/drawing/2014/main" id="{43C44FA3-3C46-3FBF-BEF4-07A7ADEEC8C1}"/>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1" name="Freeform: Shape 70">
                <a:extLst>
                  <a:ext uri="{FF2B5EF4-FFF2-40B4-BE49-F238E27FC236}">
                    <a16:creationId xmlns:a16="http://schemas.microsoft.com/office/drawing/2014/main" id="{0FDA5DC9-3416-8107-70A3-DA56C7B39751}"/>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2" name="Freeform: Shape 71">
                <a:extLst>
                  <a:ext uri="{FF2B5EF4-FFF2-40B4-BE49-F238E27FC236}">
                    <a16:creationId xmlns:a16="http://schemas.microsoft.com/office/drawing/2014/main" id="{EF08EBAC-6216-9A77-8443-79325B642610}"/>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59" name="Straight Arrow Connector 58">
              <a:extLst>
                <a:ext uri="{FF2B5EF4-FFF2-40B4-BE49-F238E27FC236}">
                  <a16:creationId xmlns:a16="http://schemas.microsoft.com/office/drawing/2014/main" id="{CC2F0D78-5ECB-0FE6-1CA9-40BBCE59C615}"/>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C01EB5C-A1AC-A0BC-E183-0657FF706FCA}"/>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F57F4BB-ACAF-8482-A615-5525FBEE7CC5}"/>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3E39EFD-DE91-17D7-B829-AA458AAC1BF9}"/>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EFB0946-EF2E-311E-4D9F-301FB6463D84}"/>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9D81B4C-7375-D92D-EF22-D52907FBD364}"/>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E364B5B-884A-103B-B0E6-BA56E1E09386}"/>
                </a:ext>
              </a:extLst>
            </p:cNvPr>
            <p:cNvCxnSpPr>
              <a:cxnSpLocks/>
              <a:stCxn id="72"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1827CD28-DCD5-3FE9-83E3-6252DB896567}"/>
                </a:ext>
              </a:extLst>
            </p:cNvPr>
            <p:cNvCxnSpPr>
              <a:cxnSpLocks/>
              <a:stCxn id="71" idx="22"/>
              <a:endCxn id="71"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4622536F-2563-1F44-B225-F6F3D1026E12}"/>
                </a:ext>
              </a:extLst>
            </p:cNvPr>
            <p:cNvCxnSpPr>
              <a:cxnSpLocks/>
              <a:stCxn id="71"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D6769B82-92E9-C7B8-5B5B-F317F3839E07}"/>
                </a:ext>
              </a:extLst>
            </p:cNvPr>
            <p:cNvCxnSpPr>
              <a:cxnSpLocks/>
              <a:endCxn id="72"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05625619-D38B-B7D6-826D-961387CB2C84}"/>
                </a:ext>
              </a:extLst>
            </p:cNvPr>
            <p:cNvCxnSpPr>
              <a:cxnSpLocks/>
              <a:endCxn id="72"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87272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7E45C-8F00-0FCB-0B1F-241C9EF38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62E47-EC1F-4990-9395-C03E02B968D6}"/>
              </a:ext>
            </a:extLst>
          </p:cNvPr>
          <p:cNvSpPr>
            <a:spLocks noGrp="1"/>
          </p:cNvSpPr>
          <p:nvPr>
            <p:ph type="title"/>
          </p:nvPr>
        </p:nvSpPr>
        <p:spPr>
          <a:xfrm>
            <a:off x="838200" y="365125"/>
            <a:ext cx="3458227" cy="1325563"/>
          </a:xfrm>
        </p:spPr>
        <p:txBody>
          <a:bodyPr/>
          <a:lstStyle/>
          <a:p>
            <a:endParaRPr lang="en-US" dirty="0"/>
          </a:p>
        </p:txBody>
      </p:sp>
      <p:sp>
        <p:nvSpPr>
          <p:cNvPr id="3" name="Content Placeholder 2">
            <a:extLst>
              <a:ext uri="{FF2B5EF4-FFF2-40B4-BE49-F238E27FC236}">
                <a16:creationId xmlns:a16="http://schemas.microsoft.com/office/drawing/2014/main" id="{BD637ADD-47DA-D33B-2EB2-B4D9824BEF72}"/>
              </a:ext>
            </a:extLst>
          </p:cNvPr>
          <p:cNvSpPr>
            <a:spLocks noGrp="1"/>
          </p:cNvSpPr>
          <p:nvPr>
            <p:ph idx="1"/>
          </p:nvPr>
        </p:nvSpPr>
        <p:spPr>
          <a:xfrm>
            <a:off x="838200" y="1825624"/>
            <a:ext cx="3921690" cy="4667241"/>
          </a:xfrm>
        </p:spPr>
        <p:txBody>
          <a:bodyPr>
            <a:normAutofit fontScale="55000" lnSpcReduction="20000"/>
          </a:bodyPr>
          <a:lstStyle/>
          <a:p>
            <a:pPr>
              <a:lnSpc>
                <a:spcPct val="120000"/>
              </a:lnSpc>
            </a:pPr>
            <a:r>
              <a:rPr lang="en-US" dirty="0"/>
              <a:t>Upper-level cyclonic flow in troughs results in descending, warming, clear air -&gt; Hot Spots</a:t>
            </a:r>
          </a:p>
          <a:p>
            <a:pPr>
              <a:lnSpc>
                <a:spcPct val="120000"/>
              </a:lnSpc>
            </a:pPr>
            <a:r>
              <a:rPr lang="en-US" dirty="0"/>
              <a:t>Upper-level anticyclonic flow leads to lower-level convergent flow, uplift, cooling, condensation -&gt; clouds</a:t>
            </a:r>
          </a:p>
          <a:p>
            <a:pPr>
              <a:lnSpc>
                <a:spcPct val="120000"/>
              </a:lnSpc>
            </a:pPr>
            <a:r>
              <a:rPr lang="en-US" dirty="0"/>
              <a:t>Clouds then flow east until next upper-level convergent, subsiding flow in a hot spot</a:t>
            </a:r>
          </a:p>
          <a:p>
            <a:pPr>
              <a:lnSpc>
                <a:spcPct val="120000"/>
              </a:lnSpc>
            </a:pPr>
            <a:r>
              <a:rPr lang="en-US" dirty="0"/>
              <a:t>Highest humidity straddles upper-level convergence where the cloud aerosols descend, warm, and evaporate back to gaseous ammonia</a:t>
            </a:r>
          </a:p>
          <a:p>
            <a:pPr>
              <a:lnSpc>
                <a:spcPct val="120000"/>
              </a:lnSpc>
            </a:pPr>
            <a:r>
              <a:rPr lang="en-US" dirty="0"/>
              <a:t>Thus, we conserve the actual amount of ammonia, it just converts between solid and gas with the wave troughs and ridges.</a:t>
            </a:r>
          </a:p>
        </p:txBody>
      </p:sp>
      <p:pic>
        <p:nvPicPr>
          <p:cNvPr id="5" name="Picture 4" descr="A screenshot of a graph&#10;&#10;Description automatically generated">
            <a:extLst>
              <a:ext uri="{FF2B5EF4-FFF2-40B4-BE49-F238E27FC236}">
                <a16:creationId xmlns:a16="http://schemas.microsoft.com/office/drawing/2014/main" id="{22B6A80F-7A13-0390-C181-168F92133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588" y="86805"/>
            <a:ext cx="7525512" cy="6407721"/>
          </a:xfrm>
          <a:prstGeom prst="rect">
            <a:avLst/>
          </a:prstGeom>
        </p:spPr>
      </p:pic>
      <p:grpSp>
        <p:nvGrpSpPr>
          <p:cNvPr id="4" name="Group 3">
            <a:extLst>
              <a:ext uri="{FF2B5EF4-FFF2-40B4-BE49-F238E27FC236}">
                <a16:creationId xmlns:a16="http://schemas.microsoft.com/office/drawing/2014/main" id="{73BC3C0B-EC5A-C0FE-EA5B-749BCB2C8DB5}"/>
              </a:ext>
            </a:extLst>
          </p:cNvPr>
          <p:cNvGrpSpPr/>
          <p:nvPr/>
        </p:nvGrpSpPr>
        <p:grpSpPr>
          <a:xfrm>
            <a:off x="5264001" y="4656184"/>
            <a:ext cx="6012118" cy="548372"/>
            <a:chOff x="5264001" y="4656184"/>
            <a:chExt cx="6012118" cy="548372"/>
          </a:xfrm>
        </p:grpSpPr>
        <p:sp>
          <p:nvSpPr>
            <p:cNvPr id="9" name="Arc 8">
              <a:extLst>
                <a:ext uri="{FF2B5EF4-FFF2-40B4-BE49-F238E27FC236}">
                  <a16:creationId xmlns:a16="http://schemas.microsoft.com/office/drawing/2014/main" id="{BF11DC77-0F4B-8220-E633-1ED2E57428FA}"/>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790972E9-B2B2-8E27-FE25-F35F7ADF056B}"/>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FEE8D57B-0057-0E65-B649-1E414AA55D19}"/>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1C53536-1FFE-E160-A948-4D2FD0C96DC0}"/>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1D691B8F-F9B3-B1CF-24B2-88F768DA5A73}"/>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11ED964F-DC08-7FA4-B688-8FA210BAD44A}"/>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75BDA319-618B-265D-71B2-21C97D780727}"/>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B30E0107-6F12-D4CC-A820-B8ED880FD985}"/>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a:extLst>
                <a:ext uri="{FF2B5EF4-FFF2-40B4-BE49-F238E27FC236}">
                  <a16:creationId xmlns:a16="http://schemas.microsoft.com/office/drawing/2014/main" id="{CBBE0C87-32CB-5F76-A87E-6B08F29E7850}"/>
                </a:ext>
              </a:extLst>
            </p:cNvPr>
            <p:cNvGrpSpPr/>
            <p:nvPr/>
          </p:nvGrpSpPr>
          <p:grpSpPr>
            <a:xfrm>
              <a:off x="5308600" y="4799079"/>
              <a:ext cx="5956300" cy="386898"/>
              <a:chOff x="5308600" y="4576078"/>
              <a:chExt cx="5956300" cy="731300"/>
            </a:xfrm>
          </p:grpSpPr>
          <p:sp>
            <p:nvSpPr>
              <p:cNvPr id="37" name="Freeform: Shape 36">
                <a:extLst>
                  <a:ext uri="{FF2B5EF4-FFF2-40B4-BE49-F238E27FC236}">
                    <a16:creationId xmlns:a16="http://schemas.microsoft.com/office/drawing/2014/main" id="{5EDCDCF9-91C0-5F8E-8C50-854D96E20085}"/>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6BCA2C6A-5036-55EB-BF51-6EDEBBAADFB7}"/>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9" name="Freeform: Shape 38">
                <a:extLst>
                  <a:ext uri="{FF2B5EF4-FFF2-40B4-BE49-F238E27FC236}">
                    <a16:creationId xmlns:a16="http://schemas.microsoft.com/office/drawing/2014/main" id="{8C5774D0-E718-4387-1E66-235098286502}"/>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26" name="Straight Arrow Connector 25">
              <a:extLst>
                <a:ext uri="{FF2B5EF4-FFF2-40B4-BE49-F238E27FC236}">
                  <a16:creationId xmlns:a16="http://schemas.microsoft.com/office/drawing/2014/main" id="{83ED1895-A3FD-0515-F342-6524CEC29FFD}"/>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FE2FF5C-44C4-97AB-58B6-ED88C45DA00E}"/>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9DCF3E-99C9-E077-24F8-2E98BED5B74B}"/>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9596A5-9C41-8F04-9D17-27A3148F84BF}"/>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9103BC5-E24C-CFFB-CCD7-BEA3E012B73A}"/>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9BB8375-5D6A-5F3D-91B6-EC0A1A3F194E}"/>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4C7B55-B06E-C124-9F88-2C3D25E9D4C1}"/>
                </a:ext>
              </a:extLst>
            </p:cNvPr>
            <p:cNvCxnSpPr>
              <a:cxnSpLocks/>
              <a:stCxn id="39"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32579832-C321-28E1-E10B-621DB7FD48B2}"/>
                </a:ext>
              </a:extLst>
            </p:cNvPr>
            <p:cNvCxnSpPr>
              <a:cxnSpLocks/>
              <a:stCxn id="38" idx="22"/>
              <a:endCxn id="38"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03B2031A-2A50-6405-F30B-D9C905F5BBE7}"/>
                </a:ext>
              </a:extLst>
            </p:cNvPr>
            <p:cNvCxnSpPr>
              <a:cxnSpLocks/>
              <a:stCxn id="38"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BEB8CE93-29F5-8DC6-E440-8F01125E5AE8}"/>
                </a:ext>
              </a:extLst>
            </p:cNvPr>
            <p:cNvCxnSpPr>
              <a:cxnSpLocks/>
              <a:endCxn id="39"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8977F5E1-BCBC-7A05-2A86-3914E9FD6D46}"/>
                </a:ext>
              </a:extLst>
            </p:cNvPr>
            <p:cNvCxnSpPr>
              <a:cxnSpLocks/>
              <a:endCxn id="39"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0" name="Group 39">
            <a:extLst>
              <a:ext uri="{FF2B5EF4-FFF2-40B4-BE49-F238E27FC236}">
                <a16:creationId xmlns:a16="http://schemas.microsoft.com/office/drawing/2014/main" id="{5EA4FC8A-1CB1-66BE-4F1C-4BCB6B21150B}"/>
              </a:ext>
            </a:extLst>
          </p:cNvPr>
          <p:cNvGrpSpPr/>
          <p:nvPr/>
        </p:nvGrpSpPr>
        <p:grpSpPr>
          <a:xfrm>
            <a:off x="5264001" y="2825764"/>
            <a:ext cx="6012118" cy="548372"/>
            <a:chOff x="5264001" y="4656184"/>
            <a:chExt cx="6012118" cy="548372"/>
          </a:xfrm>
        </p:grpSpPr>
        <p:sp>
          <p:nvSpPr>
            <p:cNvPr id="41" name="Arc 40">
              <a:extLst>
                <a:ext uri="{FF2B5EF4-FFF2-40B4-BE49-F238E27FC236}">
                  <a16:creationId xmlns:a16="http://schemas.microsoft.com/office/drawing/2014/main" id="{7F6657D0-DF78-53C1-35EF-BF69FB83E471}"/>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1" name="Arc 100">
              <a:extLst>
                <a:ext uri="{FF2B5EF4-FFF2-40B4-BE49-F238E27FC236}">
                  <a16:creationId xmlns:a16="http://schemas.microsoft.com/office/drawing/2014/main" id="{62A77420-F652-7379-D7F2-45129C2BF276}"/>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a:extLst>
                <a:ext uri="{FF2B5EF4-FFF2-40B4-BE49-F238E27FC236}">
                  <a16:creationId xmlns:a16="http://schemas.microsoft.com/office/drawing/2014/main" id="{6DD8C67D-76FC-2778-670F-4A9BEFE9DC9D}"/>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a:extLst>
                <a:ext uri="{FF2B5EF4-FFF2-40B4-BE49-F238E27FC236}">
                  <a16:creationId xmlns:a16="http://schemas.microsoft.com/office/drawing/2014/main" id="{6B0CA6A2-A1F6-0BEF-1BC6-A8D98F26C91B}"/>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a:extLst>
                <a:ext uri="{FF2B5EF4-FFF2-40B4-BE49-F238E27FC236}">
                  <a16:creationId xmlns:a16="http://schemas.microsoft.com/office/drawing/2014/main" id="{80AD8E6F-9C1A-3B47-935A-F99074502BB9}"/>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a:extLst>
                <a:ext uri="{FF2B5EF4-FFF2-40B4-BE49-F238E27FC236}">
                  <a16:creationId xmlns:a16="http://schemas.microsoft.com/office/drawing/2014/main" id="{C2056140-E045-F2B9-9741-6724068293D6}"/>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66D08707-FF7A-776F-7AFA-15EC60CF4505}"/>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a:extLst>
                <a:ext uri="{FF2B5EF4-FFF2-40B4-BE49-F238E27FC236}">
                  <a16:creationId xmlns:a16="http://schemas.microsoft.com/office/drawing/2014/main" id="{DF0252AC-FC25-3CFD-4FCC-71C3FE345760}"/>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8" name="Group 107">
              <a:extLst>
                <a:ext uri="{FF2B5EF4-FFF2-40B4-BE49-F238E27FC236}">
                  <a16:creationId xmlns:a16="http://schemas.microsoft.com/office/drawing/2014/main" id="{E8505951-7C50-6939-347B-2EE3F644D517}"/>
                </a:ext>
              </a:extLst>
            </p:cNvPr>
            <p:cNvGrpSpPr/>
            <p:nvPr/>
          </p:nvGrpSpPr>
          <p:grpSpPr>
            <a:xfrm>
              <a:off x="5308600" y="4799079"/>
              <a:ext cx="5956300" cy="386898"/>
              <a:chOff x="5308600" y="4576078"/>
              <a:chExt cx="5956300" cy="731300"/>
            </a:xfrm>
          </p:grpSpPr>
          <p:sp>
            <p:nvSpPr>
              <p:cNvPr id="120" name="Freeform: Shape 119">
                <a:extLst>
                  <a:ext uri="{FF2B5EF4-FFF2-40B4-BE49-F238E27FC236}">
                    <a16:creationId xmlns:a16="http://schemas.microsoft.com/office/drawing/2014/main" id="{C3DA31BB-E6D3-5267-E2EF-A30FB61B80A3}"/>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21" name="Freeform: Shape 120">
                <a:extLst>
                  <a:ext uri="{FF2B5EF4-FFF2-40B4-BE49-F238E27FC236}">
                    <a16:creationId xmlns:a16="http://schemas.microsoft.com/office/drawing/2014/main" id="{66191A02-0DEF-C075-A20D-9FF626001C36}"/>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F54FB6EE-1BD3-65BB-B69F-7A3188C309A7}"/>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109" name="Straight Arrow Connector 108">
              <a:extLst>
                <a:ext uri="{FF2B5EF4-FFF2-40B4-BE49-F238E27FC236}">
                  <a16:creationId xmlns:a16="http://schemas.microsoft.com/office/drawing/2014/main" id="{112E4571-EC7A-6BB2-8FA8-256D02A437AE}"/>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9A33DBA-19B4-8B16-FE69-0E2306B11009}"/>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2664513-8C37-91CB-45FD-D48F0DA9ABB0}"/>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6D1F6EF-4010-C84F-1BA1-1B8BF716B48F}"/>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CBC5C13-5020-9D57-BEEF-C4B3B37862F0}"/>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1A852F2-FCCE-E3A7-B953-51F33E541431}"/>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2A84B52-D5E4-219B-BFC1-63A1C23FA232}"/>
                </a:ext>
              </a:extLst>
            </p:cNvPr>
            <p:cNvCxnSpPr>
              <a:cxnSpLocks/>
              <a:stCxn id="122"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6" name="Straight Arrow Connector 115">
              <a:extLst>
                <a:ext uri="{FF2B5EF4-FFF2-40B4-BE49-F238E27FC236}">
                  <a16:creationId xmlns:a16="http://schemas.microsoft.com/office/drawing/2014/main" id="{B32B50C7-FCBF-E643-8D50-8153C06FB469}"/>
                </a:ext>
              </a:extLst>
            </p:cNvPr>
            <p:cNvCxnSpPr>
              <a:cxnSpLocks/>
              <a:stCxn id="121" idx="22"/>
              <a:endCxn id="121"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7" name="Straight Arrow Connector 116">
              <a:extLst>
                <a:ext uri="{FF2B5EF4-FFF2-40B4-BE49-F238E27FC236}">
                  <a16:creationId xmlns:a16="http://schemas.microsoft.com/office/drawing/2014/main" id="{9D1F493D-AA67-6E68-241E-43883AAAF5A8}"/>
                </a:ext>
              </a:extLst>
            </p:cNvPr>
            <p:cNvCxnSpPr>
              <a:cxnSpLocks/>
              <a:stCxn id="121"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8" name="Straight Arrow Connector 117">
              <a:extLst>
                <a:ext uri="{FF2B5EF4-FFF2-40B4-BE49-F238E27FC236}">
                  <a16:creationId xmlns:a16="http://schemas.microsoft.com/office/drawing/2014/main" id="{C9ACEA11-377C-12E2-A4FF-64427843250C}"/>
                </a:ext>
              </a:extLst>
            </p:cNvPr>
            <p:cNvCxnSpPr>
              <a:cxnSpLocks/>
              <a:endCxn id="122"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9" name="Straight Arrow Connector 118">
              <a:extLst>
                <a:ext uri="{FF2B5EF4-FFF2-40B4-BE49-F238E27FC236}">
                  <a16:creationId xmlns:a16="http://schemas.microsoft.com/office/drawing/2014/main" id="{653874BF-C1AC-B1A7-582D-3EB5AFBB224A}"/>
                </a:ext>
              </a:extLst>
            </p:cNvPr>
            <p:cNvCxnSpPr>
              <a:cxnSpLocks/>
              <a:endCxn id="122"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23" name="Group 122">
            <a:extLst>
              <a:ext uri="{FF2B5EF4-FFF2-40B4-BE49-F238E27FC236}">
                <a16:creationId xmlns:a16="http://schemas.microsoft.com/office/drawing/2014/main" id="{DAC5C328-024A-8187-99AB-7A575E1794A0}"/>
              </a:ext>
            </a:extLst>
          </p:cNvPr>
          <p:cNvGrpSpPr/>
          <p:nvPr/>
        </p:nvGrpSpPr>
        <p:grpSpPr>
          <a:xfrm>
            <a:off x="5264001" y="978676"/>
            <a:ext cx="6012118" cy="548372"/>
            <a:chOff x="5264001" y="4656184"/>
            <a:chExt cx="6012118" cy="548372"/>
          </a:xfrm>
        </p:grpSpPr>
        <p:sp>
          <p:nvSpPr>
            <p:cNvPr id="124" name="Arc 123">
              <a:extLst>
                <a:ext uri="{FF2B5EF4-FFF2-40B4-BE49-F238E27FC236}">
                  <a16:creationId xmlns:a16="http://schemas.microsoft.com/office/drawing/2014/main" id="{34C56275-5072-87B8-56F4-568574129795}"/>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5" name="Arc 124">
              <a:extLst>
                <a:ext uri="{FF2B5EF4-FFF2-40B4-BE49-F238E27FC236}">
                  <a16:creationId xmlns:a16="http://schemas.microsoft.com/office/drawing/2014/main" id="{EF03FE27-AF32-2BCA-1AD4-253D7553CD0E}"/>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Arc 125">
              <a:extLst>
                <a:ext uri="{FF2B5EF4-FFF2-40B4-BE49-F238E27FC236}">
                  <a16:creationId xmlns:a16="http://schemas.microsoft.com/office/drawing/2014/main" id="{4EC2CBF8-F7DE-A3FD-D13C-7080A8889080}"/>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Arc 126">
              <a:extLst>
                <a:ext uri="{FF2B5EF4-FFF2-40B4-BE49-F238E27FC236}">
                  <a16:creationId xmlns:a16="http://schemas.microsoft.com/office/drawing/2014/main" id="{FCB8FF64-DBEE-8C39-576B-D9D5BA2DF739}"/>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Arc 127">
              <a:extLst>
                <a:ext uri="{FF2B5EF4-FFF2-40B4-BE49-F238E27FC236}">
                  <a16:creationId xmlns:a16="http://schemas.microsoft.com/office/drawing/2014/main" id="{0D00000E-8ECA-F9F9-B5DC-A6B9DC0C40E9}"/>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a:extLst>
                <a:ext uri="{FF2B5EF4-FFF2-40B4-BE49-F238E27FC236}">
                  <a16:creationId xmlns:a16="http://schemas.microsoft.com/office/drawing/2014/main" id="{C02D058B-901A-B32F-6807-DEFBDDC07DBD}"/>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a:extLst>
                <a:ext uri="{FF2B5EF4-FFF2-40B4-BE49-F238E27FC236}">
                  <a16:creationId xmlns:a16="http://schemas.microsoft.com/office/drawing/2014/main" id="{83D88946-35EC-7172-0612-9B8E81D61DFF}"/>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a:extLst>
                <a:ext uri="{FF2B5EF4-FFF2-40B4-BE49-F238E27FC236}">
                  <a16:creationId xmlns:a16="http://schemas.microsoft.com/office/drawing/2014/main" id="{EFCA230D-21ED-A163-2DB3-B73BA306C067}"/>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2" name="Group 131">
              <a:extLst>
                <a:ext uri="{FF2B5EF4-FFF2-40B4-BE49-F238E27FC236}">
                  <a16:creationId xmlns:a16="http://schemas.microsoft.com/office/drawing/2014/main" id="{C9E44406-79D6-CBD3-DF69-BF98CC200C66}"/>
                </a:ext>
              </a:extLst>
            </p:cNvPr>
            <p:cNvGrpSpPr/>
            <p:nvPr/>
          </p:nvGrpSpPr>
          <p:grpSpPr>
            <a:xfrm>
              <a:off x="5308600" y="4799079"/>
              <a:ext cx="5956300" cy="386898"/>
              <a:chOff x="5308600" y="4576078"/>
              <a:chExt cx="5956300" cy="731300"/>
            </a:xfrm>
          </p:grpSpPr>
          <p:sp>
            <p:nvSpPr>
              <p:cNvPr id="144" name="Freeform: Shape 143">
                <a:extLst>
                  <a:ext uri="{FF2B5EF4-FFF2-40B4-BE49-F238E27FC236}">
                    <a16:creationId xmlns:a16="http://schemas.microsoft.com/office/drawing/2014/main" id="{D1AFBC19-A2B1-0F6F-B530-161A0D3D6F4C}"/>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483A90E4-F53C-DF93-405D-2FF49F5861F7}"/>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E98BFFAF-A891-DF85-BAF1-2180F568C17D}"/>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133" name="Straight Arrow Connector 132">
              <a:extLst>
                <a:ext uri="{FF2B5EF4-FFF2-40B4-BE49-F238E27FC236}">
                  <a16:creationId xmlns:a16="http://schemas.microsoft.com/office/drawing/2014/main" id="{715CBAB2-1165-B0FC-C2CA-877ADC0B9BDF}"/>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9721C780-02FA-20F2-3521-1EE46C2A7646}"/>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A21FA8E1-0E29-69EA-628A-B638741E3A02}"/>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D62708-7BB1-298C-2A47-FD7D5FE41EF9}"/>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6DDF480-7CC9-4393-CF73-1BDD9706055E}"/>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96EAAB4-5164-45B7-FC12-2E0DA15A42B5}"/>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B0E50BE-DDD0-E322-312C-8433EBC160D5}"/>
                </a:ext>
              </a:extLst>
            </p:cNvPr>
            <p:cNvCxnSpPr>
              <a:cxnSpLocks/>
              <a:stCxn id="146"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0" name="Straight Arrow Connector 139">
              <a:extLst>
                <a:ext uri="{FF2B5EF4-FFF2-40B4-BE49-F238E27FC236}">
                  <a16:creationId xmlns:a16="http://schemas.microsoft.com/office/drawing/2014/main" id="{D264B7FF-B558-85E1-D09B-ED6C38D1C5B6}"/>
                </a:ext>
              </a:extLst>
            </p:cNvPr>
            <p:cNvCxnSpPr>
              <a:cxnSpLocks/>
              <a:stCxn id="145" idx="22"/>
              <a:endCxn id="145"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1" name="Straight Arrow Connector 140">
              <a:extLst>
                <a:ext uri="{FF2B5EF4-FFF2-40B4-BE49-F238E27FC236}">
                  <a16:creationId xmlns:a16="http://schemas.microsoft.com/office/drawing/2014/main" id="{BE8121AE-D592-1C1F-D523-56A633F152DA}"/>
                </a:ext>
              </a:extLst>
            </p:cNvPr>
            <p:cNvCxnSpPr>
              <a:cxnSpLocks/>
              <a:stCxn id="145"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2" name="Straight Arrow Connector 141">
              <a:extLst>
                <a:ext uri="{FF2B5EF4-FFF2-40B4-BE49-F238E27FC236}">
                  <a16:creationId xmlns:a16="http://schemas.microsoft.com/office/drawing/2014/main" id="{1196E785-63E3-8303-82BA-96CDABCE6516}"/>
                </a:ext>
              </a:extLst>
            </p:cNvPr>
            <p:cNvCxnSpPr>
              <a:cxnSpLocks/>
              <a:endCxn id="146"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a:extLst>
                <a:ext uri="{FF2B5EF4-FFF2-40B4-BE49-F238E27FC236}">
                  <a16:creationId xmlns:a16="http://schemas.microsoft.com/office/drawing/2014/main" id="{9AEB1260-FA83-6CBA-882D-A0B661799972}"/>
                </a:ext>
              </a:extLst>
            </p:cNvPr>
            <p:cNvCxnSpPr>
              <a:cxnSpLocks/>
              <a:endCxn id="146"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98306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10528</TotalTime>
  <Words>1541</Words>
  <Application>Microsoft Office PowerPoint</Application>
  <PresentationFormat>Widescreen</PresentationFormat>
  <Paragraphs>106</Paragraphs>
  <Slides>24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Upper-level Flow, Convergence, Divergence, and Rossby Waves in the NEBs Jet</vt:lpstr>
      <vt:lpstr>Bottom Line Up Front</vt:lpstr>
      <vt:lpstr>Upper-Level Flow Analysis from Cassini</vt:lpstr>
      <vt:lpstr>Meteorological Definitions</vt:lpstr>
      <vt:lpstr>See Lauer Linkedin chat on Hurricanes, Jet Streaks, and Ekman transport</vt:lpstr>
      <vt:lpstr>A change in color table…</vt:lpstr>
      <vt:lpstr>PowerPoint Presentation</vt:lpstr>
      <vt:lpstr>PowerPoint Presentation</vt:lpstr>
      <vt:lpstr>PowerPoint Presentation</vt:lpstr>
      <vt:lpstr>PowerPoint Presentation</vt:lpstr>
      <vt:lpstr>See Lauer Linkedin chat on Hurricanes, Jet Streaks, and Ekman transport</vt:lpstr>
      <vt:lpstr>PowerPoint Presentation</vt:lpstr>
      <vt:lpstr>Extra Slides</vt:lpstr>
      <vt:lpstr>See Lauer Linkedin chat on Hurricanes, Jet Streaks, and Ekman transport</vt:lpstr>
      <vt:lpstr>Damper Effect</vt:lpstr>
      <vt:lpstr>Ridges and Troughs</vt:lpstr>
      <vt:lpstr>PowerPoint Presentation</vt:lpstr>
      <vt:lpstr>Upper-Level Flows Animated</vt:lpstr>
      <vt:lpstr>NEZ ‘Population’ study of NH3, CH4 (619 nm), &amp; WINJupos dark projections &amp; festoons</vt:lpstr>
      <vt:lpstr>PowerPoint Presentation</vt:lpstr>
      <vt:lpstr>PowerPoint Presentation</vt:lpstr>
      <vt:lpstr>PowerPoint Presentation</vt:lpstr>
      <vt:lpstr>PowerPoint Presentation</vt:lpstr>
      <vt:lpstr>Meteorological Definitions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Hill</dc:creator>
  <cp:lastModifiedBy>Steven Hill</cp:lastModifiedBy>
  <cp:revision>69</cp:revision>
  <dcterms:created xsi:type="dcterms:W3CDTF">2024-01-04T14:04:36Z</dcterms:created>
  <dcterms:modified xsi:type="dcterms:W3CDTF">2025-02-11T14:56:28Z</dcterms:modified>
</cp:coreProperties>
</file>